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pitchFamily="34" charset="0"/>
      <p:regular r:id="rId13"/>
      <p:bold r:id="rId14"/>
      <p:italic r:id="rId15"/>
      <p:boldItalic r:id="rId16"/>
    </p:embeddedFont>
    <p:embeddedFont>
      <p:font typeface="Arimo Bold" panose="020B0604020202020204" pitchFamily="34" charset="0"/>
      <p:regular r:id="rId17"/>
      <p:bold r:id="rId18"/>
    </p:embeddedFont>
    <p:embeddedFont>
      <p:font typeface="Calibri" panose="020F0502020204030204" pitchFamily="34" charset="0"/>
      <p:regular r:id="rId19"/>
      <p:bold r:id="rId20"/>
      <p:italic r:id="rId21"/>
      <p:boldItalic r:id="rId22"/>
    </p:embeddedFont>
    <p:embeddedFont>
      <p:font typeface="League Spartan" panose="020B0604020202020204" charset="0"/>
      <p:regular r:id="rId23"/>
    </p:embeddedFont>
    <p:embeddedFont>
      <p:font typeface="Libre Franklin" pitchFamily="2" charset="0"/>
      <p:regular r:id="rId24"/>
      <p:bold r:id="rId25"/>
      <p:italic r:id="rId26"/>
      <p:boldItalic r:id="rId27"/>
    </p:embeddedFont>
    <p:embeddedFont>
      <p:font typeface="Libre Franklin Bold"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4.svg"/><Relationship Id="rId9"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0175547" y="2174547"/>
            <a:ext cx="8112453" cy="8112453"/>
          </a:xfrm>
          <a:custGeom>
            <a:avLst/>
            <a:gdLst/>
            <a:ahLst/>
            <a:cxnLst/>
            <a:rect l="l" t="t" r="r" b="b"/>
            <a:pathLst>
              <a:path w="8112453" h="8112453">
                <a:moveTo>
                  <a:pt x="0" y="0"/>
                </a:moveTo>
                <a:lnTo>
                  <a:pt x="8112453" y="0"/>
                </a:lnTo>
                <a:lnTo>
                  <a:pt x="8112453" y="8112453"/>
                </a:lnTo>
                <a:lnTo>
                  <a:pt x="0" y="8112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1028551" y="2043325"/>
            <a:ext cx="8115598" cy="0"/>
          </a:xfrm>
          <a:prstGeom prst="line">
            <a:avLst/>
          </a:prstGeom>
          <a:ln w="142875" cap="rnd">
            <a:solidFill>
              <a:srgbClr val="7CA655"/>
            </a:solidFill>
            <a:prstDash val="solid"/>
            <a:headEnd type="none" w="sm" len="sm"/>
            <a:tailEnd type="none" w="sm" len="sm"/>
          </a:ln>
        </p:spPr>
        <p:txBody>
          <a:bodyPr/>
          <a:lstStyle/>
          <a:p>
            <a:endParaRPr lang="en-IN"/>
          </a:p>
        </p:txBody>
      </p:sp>
      <p:grpSp>
        <p:nvGrpSpPr>
          <p:cNvPr id="4" name="Group 4"/>
          <p:cNvGrpSpPr/>
          <p:nvPr/>
        </p:nvGrpSpPr>
        <p:grpSpPr>
          <a:xfrm>
            <a:off x="1366534" y="2545946"/>
            <a:ext cx="15194059" cy="1734250"/>
            <a:chOff x="0" y="0"/>
            <a:chExt cx="20258745" cy="2312334"/>
          </a:xfrm>
        </p:grpSpPr>
        <p:sp>
          <p:nvSpPr>
            <p:cNvPr id="5" name="Freeform 5"/>
            <p:cNvSpPr/>
            <p:nvPr/>
          </p:nvSpPr>
          <p:spPr>
            <a:xfrm>
              <a:off x="0" y="268040"/>
              <a:ext cx="4124951" cy="1912946"/>
            </a:xfrm>
            <a:custGeom>
              <a:avLst/>
              <a:gdLst/>
              <a:ahLst/>
              <a:cxnLst/>
              <a:rect l="l" t="t" r="r" b="b"/>
              <a:pathLst>
                <a:path w="4124951" h="1912946">
                  <a:moveTo>
                    <a:pt x="0" y="0"/>
                  </a:moveTo>
                  <a:lnTo>
                    <a:pt x="4124951" y="0"/>
                  </a:lnTo>
                  <a:lnTo>
                    <a:pt x="4124951" y="1912946"/>
                  </a:lnTo>
                  <a:lnTo>
                    <a:pt x="0" y="1912946"/>
                  </a:lnTo>
                  <a:lnTo>
                    <a:pt x="0" y="0"/>
                  </a:lnTo>
                  <a:close/>
                </a:path>
              </a:pathLst>
            </a:custGeom>
            <a:blipFill>
              <a:blip r:embed="rId5"/>
              <a:stretch>
                <a:fillRect/>
              </a:stretch>
            </a:blipFill>
          </p:spPr>
          <p:txBody>
            <a:bodyPr/>
            <a:lstStyle/>
            <a:p>
              <a:endParaRPr lang="en-IN"/>
            </a:p>
          </p:txBody>
        </p:sp>
        <p:sp>
          <p:nvSpPr>
            <p:cNvPr id="6" name="Freeform 6"/>
            <p:cNvSpPr/>
            <p:nvPr/>
          </p:nvSpPr>
          <p:spPr>
            <a:xfrm>
              <a:off x="5699751" y="0"/>
              <a:ext cx="3873431" cy="2180986"/>
            </a:xfrm>
            <a:custGeom>
              <a:avLst/>
              <a:gdLst/>
              <a:ahLst/>
              <a:cxnLst/>
              <a:rect l="l" t="t" r="r" b="b"/>
              <a:pathLst>
                <a:path w="3873431" h="2180986">
                  <a:moveTo>
                    <a:pt x="0" y="0"/>
                  </a:moveTo>
                  <a:lnTo>
                    <a:pt x="3873431" y="0"/>
                  </a:lnTo>
                  <a:lnTo>
                    <a:pt x="3873431" y="2180986"/>
                  </a:lnTo>
                  <a:lnTo>
                    <a:pt x="0" y="2180986"/>
                  </a:lnTo>
                  <a:lnTo>
                    <a:pt x="0" y="0"/>
                  </a:lnTo>
                  <a:close/>
                </a:path>
              </a:pathLst>
            </a:custGeom>
            <a:blipFill>
              <a:blip r:embed="rId6"/>
              <a:stretch>
                <a:fillRect/>
              </a:stretch>
            </a:blipFill>
          </p:spPr>
          <p:txBody>
            <a:bodyPr/>
            <a:lstStyle/>
            <a:p>
              <a:endParaRPr lang="en-IN"/>
            </a:p>
          </p:txBody>
        </p:sp>
        <p:sp>
          <p:nvSpPr>
            <p:cNvPr id="7" name="Freeform 7"/>
            <p:cNvSpPr/>
            <p:nvPr/>
          </p:nvSpPr>
          <p:spPr>
            <a:xfrm>
              <a:off x="11147982" y="69585"/>
              <a:ext cx="3697054" cy="2111400"/>
            </a:xfrm>
            <a:custGeom>
              <a:avLst/>
              <a:gdLst/>
              <a:ahLst/>
              <a:cxnLst/>
              <a:rect l="l" t="t" r="r" b="b"/>
              <a:pathLst>
                <a:path w="3697054" h="2111400">
                  <a:moveTo>
                    <a:pt x="0" y="0"/>
                  </a:moveTo>
                  <a:lnTo>
                    <a:pt x="3697053" y="0"/>
                  </a:lnTo>
                  <a:lnTo>
                    <a:pt x="3697053" y="2111401"/>
                  </a:lnTo>
                  <a:lnTo>
                    <a:pt x="0" y="2111401"/>
                  </a:lnTo>
                  <a:lnTo>
                    <a:pt x="0" y="0"/>
                  </a:lnTo>
                  <a:close/>
                </a:path>
              </a:pathLst>
            </a:custGeom>
            <a:blipFill>
              <a:blip r:embed="rId7"/>
              <a:stretch>
                <a:fillRect/>
              </a:stretch>
            </a:blipFill>
          </p:spPr>
          <p:txBody>
            <a:bodyPr/>
            <a:lstStyle/>
            <a:p>
              <a:endParaRPr lang="en-IN"/>
            </a:p>
          </p:txBody>
        </p:sp>
        <p:sp>
          <p:nvSpPr>
            <p:cNvPr id="8" name="Freeform 8"/>
            <p:cNvSpPr/>
            <p:nvPr/>
          </p:nvSpPr>
          <p:spPr>
            <a:xfrm>
              <a:off x="16419835" y="200933"/>
              <a:ext cx="3838910" cy="2111400"/>
            </a:xfrm>
            <a:custGeom>
              <a:avLst/>
              <a:gdLst/>
              <a:ahLst/>
              <a:cxnLst/>
              <a:rect l="l" t="t" r="r" b="b"/>
              <a:pathLst>
                <a:path w="3838910" h="2111400">
                  <a:moveTo>
                    <a:pt x="0" y="0"/>
                  </a:moveTo>
                  <a:lnTo>
                    <a:pt x="3838910" y="0"/>
                  </a:lnTo>
                  <a:lnTo>
                    <a:pt x="3838910" y="2111401"/>
                  </a:lnTo>
                  <a:lnTo>
                    <a:pt x="0" y="2111401"/>
                  </a:lnTo>
                  <a:lnTo>
                    <a:pt x="0" y="0"/>
                  </a:lnTo>
                  <a:close/>
                </a:path>
              </a:pathLst>
            </a:custGeom>
            <a:blipFill>
              <a:blip r:embed="rId8"/>
              <a:stretch>
                <a:fillRect/>
              </a:stretch>
            </a:blipFill>
          </p:spPr>
          <p:txBody>
            <a:bodyPr/>
            <a:lstStyle/>
            <a:p>
              <a:endParaRPr lang="en-IN"/>
            </a:p>
          </p:txBody>
        </p:sp>
      </p:grpSp>
      <p:sp>
        <p:nvSpPr>
          <p:cNvPr id="9" name="TextBox 9"/>
          <p:cNvSpPr txBox="1"/>
          <p:nvPr/>
        </p:nvSpPr>
        <p:spPr>
          <a:xfrm>
            <a:off x="1028700" y="1019175"/>
            <a:ext cx="16230600" cy="771525"/>
          </a:xfrm>
          <a:prstGeom prst="rect">
            <a:avLst/>
          </a:prstGeom>
        </p:spPr>
        <p:txBody>
          <a:bodyPr lIns="0" tIns="0" rIns="0" bIns="0" rtlCol="0" anchor="t">
            <a:spAutoFit/>
          </a:bodyPr>
          <a:lstStyle/>
          <a:p>
            <a:pPr>
              <a:lnSpc>
                <a:spcPts val="6000"/>
              </a:lnSpc>
            </a:pPr>
            <a:r>
              <a:rPr lang="en-US" sz="5000">
                <a:solidFill>
                  <a:srgbClr val="FFFFFF"/>
                </a:solidFill>
                <a:latin typeface="League Spartan"/>
              </a:rPr>
              <a:t>Basic Details of the Team &amp;  Problem Statement</a:t>
            </a:r>
          </a:p>
        </p:txBody>
      </p:sp>
      <p:sp>
        <p:nvSpPr>
          <p:cNvPr id="10" name="TextBox 10"/>
          <p:cNvSpPr txBox="1"/>
          <p:nvPr/>
        </p:nvSpPr>
        <p:spPr>
          <a:xfrm>
            <a:off x="1028700" y="4746921"/>
            <a:ext cx="6995561" cy="4473575"/>
          </a:xfrm>
          <a:prstGeom prst="rect">
            <a:avLst/>
          </a:prstGeom>
        </p:spPr>
        <p:txBody>
          <a:bodyPr lIns="0" tIns="0" rIns="0" bIns="0" rtlCol="0" anchor="t">
            <a:spAutoFit/>
          </a:bodyPr>
          <a:lstStyle/>
          <a:p>
            <a:pPr algn="just">
              <a:lnSpc>
                <a:spcPts val="2499"/>
              </a:lnSpc>
            </a:pPr>
            <a:r>
              <a:rPr lang="en-US" sz="2499">
                <a:solidFill>
                  <a:srgbClr val="C1FF72"/>
                </a:solidFill>
                <a:latin typeface="Arimo"/>
              </a:rPr>
              <a:t>Ministry/Organization Name/Student Innovation: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Problem Type: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Problem Statement Code: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Problem Statement Title:</a:t>
            </a:r>
          </a:p>
          <a:p>
            <a:pPr algn="just">
              <a:lnSpc>
                <a:spcPts val="2499"/>
              </a:lnSpc>
            </a:pPr>
            <a:r>
              <a:rPr lang="en-US" sz="2499">
                <a:solidFill>
                  <a:srgbClr val="C1FF72"/>
                </a:solidFill>
                <a:latin typeface="Arimo"/>
              </a:rPr>
              <a:t> </a:t>
            </a:r>
          </a:p>
          <a:p>
            <a:pPr algn="just">
              <a:lnSpc>
                <a:spcPts val="2499"/>
              </a:lnSpc>
            </a:pPr>
            <a:endParaRPr lang="en-US" sz="2499">
              <a:solidFill>
                <a:srgbClr val="C1FF72"/>
              </a:solidFill>
              <a:latin typeface="Arimo"/>
            </a:endParaRP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Team Name: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Team Leader Name: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Institute Code (AISHE): </a:t>
            </a:r>
          </a:p>
          <a:p>
            <a:pPr algn="just">
              <a:lnSpc>
                <a:spcPts val="999"/>
              </a:lnSpc>
            </a:pPr>
            <a:endParaRPr lang="en-US" sz="2499">
              <a:solidFill>
                <a:srgbClr val="C1FF72"/>
              </a:solidFill>
              <a:latin typeface="Arimo"/>
            </a:endParaRPr>
          </a:p>
          <a:p>
            <a:pPr algn="just">
              <a:lnSpc>
                <a:spcPts val="2499"/>
              </a:lnSpc>
            </a:pPr>
            <a:r>
              <a:rPr lang="en-US" sz="2499">
                <a:solidFill>
                  <a:srgbClr val="C1FF72"/>
                </a:solidFill>
                <a:latin typeface="Arimo"/>
              </a:rPr>
              <a:t>Institute Name:</a:t>
            </a:r>
            <a:r>
              <a:rPr lang="en-US" sz="2499">
                <a:solidFill>
                  <a:srgbClr val="FFFFFF"/>
                </a:solidFill>
                <a:latin typeface="Arimo"/>
              </a:rPr>
              <a:t> </a:t>
            </a:r>
          </a:p>
          <a:p>
            <a:pPr algn="just">
              <a:lnSpc>
                <a:spcPts val="999"/>
              </a:lnSpc>
            </a:pPr>
            <a:endParaRPr lang="en-US" sz="2499">
              <a:solidFill>
                <a:srgbClr val="FFFFFF"/>
              </a:solidFill>
              <a:latin typeface="Arimo"/>
            </a:endParaRPr>
          </a:p>
          <a:p>
            <a:pPr algn="just">
              <a:lnSpc>
                <a:spcPts val="2499"/>
              </a:lnSpc>
            </a:pPr>
            <a:r>
              <a:rPr lang="en-US" sz="2499">
                <a:solidFill>
                  <a:srgbClr val="C1FF72"/>
                </a:solidFill>
                <a:latin typeface="Arimo"/>
              </a:rPr>
              <a:t>Theme Name: </a:t>
            </a:r>
          </a:p>
        </p:txBody>
      </p:sp>
      <p:sp>
        <p:nvSpPr>
          <p:cNvPr id="11" name="TextBox 11"/>
          <p:cNvSpPr txBox="1"/>
          <p:nvPr/>
        </p:nvSpPr>
        <p:spPr>
          <a:xfrm>
            <a:off x="8232543" y="4746921"/>
            <a:ext cx="7973646" cy="4473575"/>
          </a:xfrm>
          <a:prstGeom prst="rect">
            <a:avLst/>
          </a:prstGeom>
        </p:spPr>
        <p:txBody>
          <a:bodyPr lIns="0" tIns="0" rIns="0" bIns="0" rtlCol="0" anchor="t">
            <a:spAutoFit/>
          </a:bodyPr>
          <a:lstStyle/>
          <a:p>
            <a:pPr>
              <a:lnSpc>
                <a:spcPts val="2499"/>
              </a:lnSpc>
            </a:pPr>
            <a:r>
              <a:rPr lang="en-US" sz="2499" dirty="0">
                <a:solidFill>
                  <a:srgbClr val="FFFFFF"/>
                </a:solidFill>
                <a:latin typeface="Arimo Bold"/>
              </a:rPr>
              <a:t>Ministry of AYUSH</a:t>
            </a:r>
          </a:p>
          <a:p>
            <a:pPr>
              <a:lnSpc>
                <a:spcPts val="999"/>
              </a:lnSpc>
            </a:pPr>
            <a:endParaRPr lang="en-US" sz="2499" dirty="0">
              <a:solidFill>
                <a:srgbClr val="FFFFFF"/>
              </a:solidFill>
              <a:latin typeface="Arimo Bold"/>
            </a:endParaRPr>
          </a:p>
          <a:p>
            <a:pPr>
              <a:lnSpc>
                <a:spcPts val="2499"/>
              </a:lnSpc>
            </a:pPr>
            <a:r>
              <a:rPr lang="en-US" sz="2499" dirty="0">
                <a:solidFill>
                  <a:srgbClr val="FFFFFF"/>
                </a:solidFill>
                <a:latin typeface="Arimo Bold"/>
              </a:rPr>
              <a:t>Software</a:t>
            </a:r>
          </a:p>
          <a:p>
            <a:pPr>
              <a:lnSpc>
                <a:spcPts val="999"/>
              </a:lnSpc>
            </a:pPr>
            <a:endParaRPr lang="en-US" sz="2499" dirty="0">
              <a:solidFill>
                <a:srgbClr val="FFFFFF"/>
              </a:solidFill>
              <a:latin typeface="Arimo Bold"/>
            </a:endParaRPr>
          </a:p>
          <a:p>
            <a:pPr>
              <a:lnSpc>
                <a:spcPts val="2499"/>
              </a:lnSpc>
            </a:pPr>
            <a:r>
              <a:rPr lang="en-US" sz="2499" dirty="0">
                <a:solidFill>
                  <a:srgbClr val="FFFFFF"/>
                </a:solidFill>
                <a:latin typeface="Arimo Bold"/>
              </a:rPr>
              <a:t>SIH1347</a:t>
            </a:r>
          </a:p>
          <a:p>
            <a:pPr>
              <a:lnSpc>
                <a:spcPts val="999"/>
              </a:lnSpc>
            </a:pPr>
            <a:endParaRPr lang="en-US" sz="2499" dirty="0">
              <a:solidFill>
                <a:srgbClr val="FFFFFF"/>
              </a:solidFill>
              <a:latin typeface="Arimo Bold"/>
            </a:endParaRPr>
          </a:p>
          <a:p>
            <a:pPr algn="just">
              <a:lnSpc>
                <a:spcPts val="2499"/>
              </a:lnSpc>
            </a:pPr>
            <a:r>
              <a:rPr lang="en-US" sz="2499" dirty="0">
                <a:solidFill>
                  <a:srgbClr val="FFFFFF"/>
                </a:solidFill>
                <a:latin typeface="Arimo Bold"/>
              </a:rPr>
              <a:t>A software that suggests drugs and formulations for a disease / pharmacological property based on the Ayurvedic classical books / repositories.</a:t>
            </a:r>
          </a:p>
          <a:p>
            <a:pPr>
              <a:lnSpc>
                <a:spcPts val="999"/>
              </a:lnSpc>
            </a:pPr>
            <a:endParaRPr lang="en-US" sz="2499" dirty="0">
              <a:solidFill>
                <a:srgbClr val="FFFFFF"/>
              </a:solidFill>
              <a:latin typeface="Arimo Bold"/>
            </a:endParaRPr>
          </a:p>
          <a:p>
            <a:pPr>
              <a:lnSpc>
                <a:spcPts val="2499"/>
              </a:lnSpc>
            </a:pPr>
            <a:r>
              <a:rPr lang="en-US" sz="2499" dirty="0" err="1">
                <a:solidFill>
                  <a:srgbClr val="FFFFFF"/>
                </a:solidFill>
                <a:latin typeface="Arimo Bold"/>
              </a:rPr>
              <a:t>Therap</a:t>
            </a:r>
            <a:r>
              <a:rPr lang="en-US" sz="2499" dirty="0">
                <a:solidFill>
                  <a:srgbClr val="FFFFFF"/>
                </a:solidFill>
                <a:latin typeface="Arimo Bold"/>
              </a:rPr>
              <a:t>-you-tics</a:t>
            </a:r>
          </a:p>
          <a:p>
            <a:pPr>
              <a:lnSpc>
                <a:spcPts val="999"/>
              </a:lnSpc>
            </a:pPr>
            <a:endParaRPr lang="en-US" sz="2499" dirty="0">
              <a:solidFill>
                <a:srgbClr val="FFFFFF"/>
              </a:solidFill>
              <a:latin typeface="Arimo Bold"/>
            </a:endParaRPr>
          </a:p>
          <a:p>
            <a:pPr>
              <a:lnSpc>
                <a:spcPts val="2499"/>
              </a:lnSpc>
            </a:pPr>
            <a:r>
              <a:rPr lang="en-US" sz="2499" dirty="0" err="1">
                <a:solidFill>
                  <a:srgbClr val="FFFFFF"/>
                </a:solidFill>
                <a:latin typeface="Arimo Bold"/>
              </a:rPr>
              <a:t>Aayushi</a:t>
            </a:r>
            <a:r>
              <a:rPr lang="en-US" sz="2499" dirty="0">
                <a:solidFill>
                  <a:srgbClr val="FFFFFF"/>
                </a:solidFill>
                <a:latin typeface="Arimo Bold"/>
              </a:rPr>
              <a:t> Gupta</a:t>
            </a:r>
          </a:p>
          <a:p>
            <a:pPr>
              <a:lnSpc>
                <a:spcPts val="999"/>
              </a:lnSpc>
            </a:pPr>
            <a:endParaRPr lang="en-US" sz="2499" dirty="0">
              <a:solidFill>
                <a:srgbClr val="FFFFFF"/>
              </a:solidFill>
              <a:latin typeface="Arimo Bold"/>
            </a:endParaRPr>
          </a:p>
          <a:p>
            <a:pPr>
              <a:lnSpc>
                <a:spcPts val="2499"/>
              </a:lnSpc>
            </a:pPr>
            <a:r>
              <a:rPr lang="en-US" sz="2499" dirty="0">
                <a:solidFill>
                  <a:srgbClr val="FFFFFF"/>
                </a:solidFill>
                <a:latin typeface="Arimo Bold"/>
              </a:rPr>
              <a:t>U-0923</a:t>
            </a:r>
          </a:p>
          <a:p>
            <a:pPr>
              <a:lnSpc>
                <a:spcPts val="999"/>
              </a:lnSpc>
            </a:pPr>
            <a:endParaRPr lang="en-US" sz="2499" dirty="0">
              <a:solidFill>
                <a:srgbClr val="FFFFFF"/>
              </a:solidFill>
              <a:latin typeface="Arimo Bold"/>
            </a:endParaRPr>
          </a:p>
          <a:p>
            <a:pPr>
              <a:lnSpc>
                <a:spcPts val="2499"/>
              </a:lnSpc>
            </a:pPr>
            <a:r>
              <a:rPr lang="en-US" sz="2499" dirty="0">
                <a:solidFill>
                  <a:srgbClr val="FFFFFF"/>
                </a:solidFill>
                <a:latin typeface="Arimo Bold"/>
              </a:rPr>
              <a:t>VIT Bhopal University</a:t>
            </a:r>
          </a:p>
          <a:p>
            <a:pPr>
              <a:lnSpc>
                <a:spcPts val="999"/>
              </a:lnSpc>
            </a:pPr>
            <a:endParaRPr lang="en-US" sz="2499" dirty="0">
              <a:solidFill>
                <a:srgbClr val="FFFFFF"/>
              </a:solidFill>
              <a:latin typeface="Arimo Bold"/>
            </a:endParaRPr>
          </a:p>
          <a:p>
            <a:pPr>
              <a:lnSpc>
                <a:spcPts val="2499"/>
              </a:lnSpc>
            </a:pPr>
            <a:r>
              <a:rPr lang="en-US" sz="2499" dirty="0">
                <a:solidFill>
                  <a:srgbClr val="FFFFFF"/>
                </a:solidFill>
                <a:latin typeface="Arimo Bold"/>
              </a:rPr>
              <a:t>MedTech / </a:t>
            </a:r>
            <a:r>
              <a:rPr lang="en-US" sz="2499" dirty="0" err="1">
                <a:solidFill>
                  <a:srgbClr val="FFFFFF"/>
                </a:solidFill>
                <a:latin typeface="Arimo Bold"/>
              </a:rPr>
              <a:t>BioTech</a:t>
            </a:r>
            <a:r>
              <a:rPr lang="en-US" sz="2499" dirty="0">
                <a:solidFill>
                  <a:srgbClr val="FFFFFF"/>
                </a:solidFill>
                <a:latin typeface="Arimo Bold"/>
              </a:rPr>
              <a:t> / </a:t>
            </a:r>
            <a:r>
              <a:rPr lang="en-US" sz="2499" dirty="0" err="1">
                <a:solidFill>
                  <a:srgbClr val="FFFFFF"/>
                </a:solidFill>
                <a:latin typeface="Arimo Bold"/>
              </a:rPr>
              <a:t>HealthTech</a:t>
            </a:r>
            <a:endParaRPr lang="en-US" sz="2499" dirty="0">
              <a:solidFill>
                <a:srgbClr val="FFFFFF"/>
              </a:solidFill>
              <a:latin typeface="Arim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305060" y="0"/>
            <a:ext cx="4987812" cy="4987812"/>
          </a:xfrm>
          <a:custGeom>
            <a:avLst/>
            <a:gdLst/>
            <a:ahLst/>
            <a:cxnLst/>
            <a:rect l="l" t="t" r="r" b="b"/>
            <a:pathLst>
              <a:path w="4987812" h="4987812">
                <a:moveTo>
                  <a:pt x="0" y="0"/>
                </a:moveTo>
                <a:lnTo>
                  <a:pt x="4987812" y="0"/>
                </a:lnTo>
                <a:lnTo>
                  <a:pt x="4987812" y="4987812"/>
                </a:lnTo>
                <a:lnTo>
                  <a:pt x="0" y="4987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2062859" y="5795675"/>
            <a:ext cx="0" cy="3462625"/>
          </a:xfrm>
          <a:prstGeom prst="line">
            <a:avLst/>
          </a:prstGeom>
          <a:ln w="142875" cap="rnd">
            <a:solidFill>
              <a:srgbClr val="7CA655"/>
            </a:solidFill>
            <a:prstDash val="solid"/>
            <a:headEnd type="none" w="sm" len="sm"/>
            <a:tailEnd type="none" w="sm" len="sm"/>
          </a:ln>
        </p:spPr>
        <p:txBody>
          <a:bodyPr/>
          <a:lstStyle/>
          <a:p>
            <a:endParaRPr lang="en-IN"/>
          </a:p>
        </p:txBody>
      </p:sp>
      <p:graphicFrame>
        <p:nvGraphicFramePr>
          <p:cNvPr id="4" name="Table 4"/>
          <p:cNvGraphicFramePr>
            <a:graphicFrameLocks noGrp="1"/>
          </p:cNvGraphicFramePr>
          <p:nvPr/>
        </p:nvGraphicFramePr>
        <p:xfrm>
          <a:off x="3013920" y="373380"/>
          <a:ext cx="12260161" cy="10206725"/>
        </p:xfrm>
        <a:graphic>
          <a:graphicData uri="http://schemas.openxmlformats.org/drawingml/2006/table">
            <a:tbl>
              <a:tblPr/>
              <a:tblGrid>
                <a:gridCol w="1783770">
                  <a:extLst>
                    <a:ext uri="{9D8B030D-6E8A-4147-A177-3AD203B41FA5}">
                      <a16:colId xmlns:a16="http://schemas.microsoft.com/office/drawing/2014/main" val="20000"/>
                    </a:ext>
                  </a:extLst>
                </a:gridCol>
                <a:gridCol w="2619098">
                  <a:extLst>
                    <a:ext uri="{9D8B030D-6E8A-4147-A177-3AD203B41FA5}">
                      <a16:colId xmlns:a16="http://schemas.microsoft.com/office/drawing/2014/main" val="20001"/>
                    </a:ext>
                  </a:extLst>
                </a:gridCol>
                <a:gridCol w="2619098">
                  <a:extLst>
                    <a:ext uri="{9D8B030D-6E8A-4147-A177-3AD203B41FA5}">
                      <a16:colId xmlns:a16="http://schemas.microsoft.com/office/drawing/2014/main" val="20002"/>
                    </a:ext>
                  </a:extLst>
                </a:gridCol>
                <a:gridCol w="1977022">
                  <a:extLst>
                    <a:ext uri="{9D8B030D-6E8A-4147-A177-3AD203B41FA5}">
                      <a16:colId xmlns:a16="http://schemas.microsoft.com/office/drawing/2014/main" val="20003"/>
                    </a:ext>
                  </a:extLst>
                </a:gridCol>
                <a:gridCol w="3261173">
                  <a:extLst>
                    <a:ext uri="{9D8B030D-6E8A-4147-A177-3AD203B41FA5}">
                      <a16:colId xmlns:a16="http://schemas.microsoft.com/office/drawing/2014/main" val="20004"/>
                    </a:ext>
                  </a:extLst>
                </a:gridCol>
              </a:tblGrid>
              <a:tr h="708897">
                <a:tc rowSpan="2">
                  <a:txBody>
                    <a:bodyPr/>
                    <a:lstStyle/>
                    <a:p>
                      <a:pPr algn="ctr">
                        <a:lnSpc>
                          <a:spcPts val="2310"/>
                        </a:lnSpc>
                        <a:defRPr/>
                      </a:pPr>
                      <a:r>
                        <a:rPr lang="en-US" sz="1650">
                          <a:solidFill>
                            <a:srgbClr val="FFFFFF"/>
                          </a:solidFill>
                          <a:latin typeface="Libre Franklin Bold"/>
                        </a:rPr>
                        <a:t>Pic 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310"/>
                        </a:lnSpc>
                        <a:defRPr/>
                      </a:pPr>
                      <a:r>
                        <a:rPr lang="en-US" sz="1650">
                          <a:solidFill>
                            <a:srgbClr val="FFFFFF"/>
                          </a:solidFill>
                          <a:latin typeface="Libre Franklin Bold"/>
                        </a:rPr>
                        <a:t>Aayushi Gupta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Aayushi Gupta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Aayushi Gupta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Aayushi Gupta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2910">
                <a:tc vMerge="1">
                  <a:txBody>
                    <a:bodyPr/>
                    <a:lstStyle/>
                    <a:p>
                      <a:pPr algn="ctr">
                        <a:lnSpc>
                          <a:spcPts val="2310"/>
                        </a:lnSpc>
                        <a:defRPr/>
                      </a:pPr>
                      <a:r>
                        <a:rPr lang="en-US" sz="1650">
                          <a:solidFill>
                            <a:srgbClr val="FFFFFF"/>
                          </a:solidFill>
                          <a:latin typeface="Libre Franklin Bold"/>
                        </a:rPr>
                        <a:t>Pic 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 Tech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Bioengineering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Concept Builder Collaborator</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15711">
                <a:tc rowSpan="2">
                  <a:txBody>
                    <a:bodyPr/>
                    <a:lstStyle/>
                    <a:p>
                      <a:pPr algn="ctr">
                        <a:lnSpc>
                          <a:spcPts val="2310"/>
                        </a:lnSpc>
                        <a:defRPr/>
                      </a:pPr>
                      <a:r>
                        <a:rPr lang="en-US" sz="1650">
                          <a:solidFill>
                            <a:srgbClr val="FFFFFF"/>
                          </a:solidFill>
                          <a:latin typeface="Libre Franklin Bold"/>
                        </a:rPr>
                        <a:t>Pic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310"/>
                        </a:lnSpc>
                        <a:defRPr/>
                      </a:pPr>
                      <a:r>
                        <a:rPr lang="en-US" sz="1650">
                          <a:solidFill>
                            <a:srgbClr val="FFFFFF"/>
                          </a:solidFill>
                          <a:latin typeface="Libre Franklin Bold"/>
                        </a:rPr>
                        <a:t>Ramanuj Bhattacharyya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Ramanuj Bhattacharyya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Ramanuj Bhattacharyya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Ramanuj Bhattacharyya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1995">
                <a:tc vMerge="1">
                  <a:txBody>
                    <a:bodyPr/>
                    <a:lstStyle/>
                    <a:p>
                      <a:pPr algn="ctr">
                        <a:lnSpc>
                          <a:spcPts val="2310"/>
                        </a:lnSpc>
                        <a:defRPr/>
                      </a:pPr>
                      <a:r>
                        <a:rPr lang="en-US" sz="1650">
                          <a:solidFill>
                            <a:srgbClr val="FFFFFF"/>
                          </a:solidFill>
                          <a:latin typeface="Libre Franklin Bold"/>
                        </a:rPr>
                        <a:t>Pic 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B.Tech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Bioengineering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Graphics Designer</a:t>
                      </a:r>
                      <a:endParaRPr lang="en-US" sz="1100"/>
                    </a:p>
                    <a:p>
                      <a:pPr>
                        <a:lnSpc>
                          <a:spcPts val="2310"/>
                        </a:lnSpc>
                      </a:pPr>
                      <a:r>
                        <a:rPr lang="en-US" sz="1650">
                          <a:solidFill>
                            <a:srgbClr val="FFFFFF"/>
                          </a:solidFill>
                          <a:latin typeface="Libre Franklin Bold"/>
                        </a:rPr>
                        <a:t>Web Devoloper</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53882">
                <a:tc rowSpan="2">
                  <a:txBody>
                    <a:bodyPr/>
                    <a:lstStyle/>
                    <a:p>
                      <a:pPr algn="ctr">
                        <a:lnSpc>
                          <a:spcPts val="2310"/>
                        </a:lnSpc>
                        <a:defRPr/>
                      </a:pPr>
                      <a:r>
                        <a:rPr lang="en-US" sz="1650">
                          <a:solidFill>
                            <a:srgbClr val="FFFFFF"/>
                          </a:solidFill>
                          <a:latin typeface="Libre Franklin Bold"/>
                        </a:rPr>
                        <a:t>Pic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589"/>
                        </a:lnSpc>
                        <a:defRPr/>
                      </a:pPr>
                      <a:r>
                        <a:rPr lang="en-US" sz="1849">
                          <a:solidFill>
                            <a:srgbClr val="FFFFFF"/>
                          </a:solidFill>
                          <a:latin typeface="Libre Franklin Bold"/>
                        </a:rPr>
                        <a:t>Vivaswan Nanda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Vivaswan Nanda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Vivaswan Nanda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Vivaswan Nanda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15711">
                <a:tc vMerge="1">
                  <a:txBody>
                    <a:bodyPr/>
                    <a:lstStyle/>
                    <a:p>
                      <a:pPr algn="ctr">
                        <a:lnSpc>
                          <a:spcPts val="2310"/>
                        </a:lnSpc>
                        <a:defRPr/>
                      </a:pPr>
                      <a:r>
                        <a:rPr lang="en-US" sz="1650">
                          <a:solidFill>
                            <a:srgbClr val="FFFFFF"/>
                          </a:solidFill>
                          <a:latin typeface="Libre Franklin Bold"/>
                        </a:rPr>
                        <a:t>Pic 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B.Tech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CSE 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Lead Programmer (C)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53882">
                <a:tc rowSpan="2">
                  <a:txBody>
                    <a:bodyPr/>
                    <a:lstStyle/>
                    <a:p>
                      <a:pPr algn="ctr">
                        <a:lnSpc>
                          <a:spcPts val="2310"/>
                        </a:lnSpc>
                        <a:defRPr/>
                      </a:pPr>
                      <a:r>
                        <a:rPr lang="en-US" sz="1650">
                          <a:solidFill>
                            <a:srgbClr val="FFFFFF"/>
                          </a:solidFill>
                          <a:latin typeface="Libre Franklin Bold"/>
                        </a:rPr>
                        <a:t>Pic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589"/>
                        </a:lnSpc>
                        <a:defRPr/>
                      </a:pPr>
                      <a:r>
                        <a:rPr lang="en-US" sz="1849">
                          <a:solidFill>
                            <a:srgbClr val="FFFFFF"/>
                          </a:solidFill>
                          <a:latin typeface="Libre Franklin Bold"/>
                        </a:rPr>
                        <a:t>Ahana Sengupta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Ahana Sengupta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Ahana Sengupta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589"/>
                        </a:lnSpc>
                        <a:defRPr/>
                      </a:pPr>
                      <a:r>
                        <a:rPr lang="en-US" sz="1849">
                          <a:solidFill>
                            <a:srgbClr val="FFFFFF"/>
                          </a:solidFill>
                          <a:latin typeface="Libre Franklin Bold"/>
                        </a:rPr>
                        <a:t>Ahana Sengupta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95182">
                <a:tc vMerge="1">
                  <a:txBody>
                    <a:bodyPr/>
                    <a:lstStyle/>
                    <a:p>
                      <a:pPr algn="ctr">
                        <a:lnSpc>
                          <a:spcPts val="2310"/>
                        </a:lnSpc>
                        <a:defRPr/>
                      </a:pPr>
                      <a:r>
                        <a:rPr lang="en-US" sz="1650">
                          <a:solidFill>
                            <a:srgbClr val="FFFFFF"/>
                          </a:solidFill>
                          <a:latin typeface="Libre Franklin Bold"/>
                        </a:rPr>
                        <a:t>Pic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B.Tech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Bioengineering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Researcher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715711">
                <a:tc rowSpan="2">
                  <a:txBody>
                    <a:bodyPr/>
                    <a:lstStyle/>
                    <a:p>
                      <a:pPr algn="ctr">
                        <a:lnSpc>
                          <a:spcPts val="2310"/>
                        </a:lnSpc>
                        <a:defRPr/>
                      </a:pPr>
                      <a:r>
                        <a:rPr lang="en-US" sz="1650">
                          <a:solidFill>
                            <a:srgbClr val="FFFFFF"/>
                          </a:solidFill>
                          <a:latin typeface="Libre Franklin Bold"/>
                        </a:rPr>
                        <a:t>Pic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310"/>
                        </a:lnSpc>
                        <a:defRPr/>
                      </a:pPr>
                      <a:r>
                        <a:rPr lang="en-US" sz="1650">
                          <a:solidFill>
                            <a:srgbClr val="FFFFFF"/>
                          </a:solidFill>
                          <a:latin typeface="Libre Franklin Bold"/>
                        </a:rPr>
                        <a:t>Roopkatha Chandra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Roopkatha Chandra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Roopkatha Chandra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Roopkatha Chandra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15711">
                <a:tc vMerge="1">
                  <a:txBody>
                    <a:bodyPr/>
                    <a:lstStyle/>
                    <a:p>
                      <a:pPr algn="ctr">
                        <a:lnSpc>
                          <a:spcPts val="2310"/>
                        </a:lnSpc>
                        <a:defRPr/>
                      </a:pPr>
                      <a:r>
                        <a:rPr lang="en-US" sz="1650">
                          <a:solidFill>
                            <a:srgbClr val="FFFFFF"/>
                          </a:solidFill>
                          <a:latin typeface="Libre Franklin Bold"/>
                        </a:rPr>
                        <a:t>Pic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B.Tech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Bioengineering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Researcher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715711">
                <a:tc rowSpan="2">
                  <a:txBody>
                    <a:bodyPr/>
                    <a:lstStyle/>
                    <a:p>
                      <a:pPr algn="ctr">
                        <a:lnSpc>
                          <a:spcPts val="2310"/>
                        </a:lnSpc>
                        <a:defRPr/>
                      </a:pPr>
                      <a:r>
                        <a:rPr lang="en-US" sz="1650">
                          <a:solidFill>
                            <a:srgbClr val="FFFFFF"/>
                          </a:solidFill>
                          <a:latin typeface="Libre Franklin Bold"/>
                        </a:rPr>
                        <a:t>Pic 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4">
                  <a:txBody>
                    <a:bodyPr/>
                    <a:lstStyle/>
                    <a:p>
                      <a:pPr algn="l">
                        <a:lnSpc>
                          <a:spcPts val="2310"/>
                        </a:lnSpc>
                        <a:defRPr/>
                      </a:pPr>
                      <a:r>
                        <a:rPr lang="en-US" sz="1650">
                          <a:solidFill>
                            <a:srgbClr val="FFFFFF"/>
                          </a:solidFill>
                          <a:latin typeface="Libre Franklin Bold"/>
                        </a:rPr>
                        <a:t>Taufiq Ahamed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Taufiq Ahamed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Taufiq Ahamed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l">
                        <a:lnSpc>
                          <a:spcPts val="2310"/>
                        </a:lnSpc>
                        <a:defRPr/>
                      </a:pPr>
                      <a:r>
                        <a:rPr lang="en-US" sz="1650">
                          <a:solidFill>
                            <a:srgbClr val="FFFFFF"/>
                          </a:solidFill>
                          <a:latin typeface="Libre Franklin Bold"/>
                        </a:rPr>
                        <a:t>Taufiq Ahamed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715711">
                <a:tc vMerge="1">
                  <a:txBody>
                    <a:bodyPr/>
                    <a:lstStyle/>
                    <a:p>
                      <a:pPr algn="ctr">
                        <a:lnSpc>
                          <a:spcPts val="2310"/>
                        </a:lnSpc>
                        <a:defRPr/>
                      </a:pPr>
                      <a:r>
                        <a:rPr lang="en-US" sz="1650">
                          <a:solidFill>
                            <a:srgbClr val="FFFFFF"/>
                          </a:solidFill>
                          <a:latin typeface="Libre Franklin Bold"/>
                        </a:rPr>
                        <a:t>Pic 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B.Tech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a:rPr>
                        <a:t>CSE 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Year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r>
                        <a:rPr lang="en-US" sz="1650">
                          <a:solidFill>
                            <a:srgbClr val="FFFFFF"/>
                          </a:solidFill>
                          <a:latin typeface="Libre Franklin Bold"/>
                        </a:rPr>
                        <a:t>Lead Programmer (Python)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715711">
                <a:tc>
                  <a:txBody>
                    <a:bodyPr/>
                    <a:lstStyle/>
                    <a:p>
                      <a:pPr algn="ctr">
                        <a:lnSpc>
                          <a:spcPts val="231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1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pSp>
        <p:nvGrpSpPr>
          <p:cNvPr id="5" name="Group 5"/>
          <p:cNvGrpSpPr>
            <a:grpSpLocks noChangeAspect="1"/>
          </p:cNvGrpSpPr>
          <p:nvPr/>
        </p:nvGrpSpPr>
        <p:grpSpPr>
          <a:xfrm>
            <a:off x="3288148" y="591850"/>
            <a:ext cx="1246741" cy="124673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1387" t="-88967" r="-33444" b="-84142"/>
              </a:stretch>
            </a:blipFill>
          </p:spPr>
          <p:txBody>
            <a:bodyPr/>
            <a:lstStyle/>
            <a:p>
              <a:endParaRPr lang="en-IN"/>
            </a:p>
          </p:txBody>
        </p:sp>
      </p:grpSp>
      <p:grpSp>
        <p:nvGrpSpPr>
          <p:cNvPr id="7" name="Group 7"/>
          <p:cNvGrpSpPr>
            <a:grpSpLocks noChangeAspect="1"/>
          </p:cNvGrpSpPr>
          <p:nvPr/>
        </p:nvGrpSpPr>
        <p:grpSpPr>
          <a:xfrm>
            <a:off x="3288148" y="2287070"/>
            <a:ext cx="1246741" cy="124673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IN"/>
            </a:p>
          </p:txBody>
        </p:sp>
      </p:grpSp>
      <p:grpSp>
        <p:nvGrpSpPr>
          <p:cNvPr id="9" name="Group 9"/>
          <p:cNvGrpSpPr>
            <a:grpSpLocks noChangeAspect="1"/>
          </p:cNvGrpSpPr>
          <p:nvPr/>
        </p:nvGrpSpPr>
        <p:grpSpPr>
          <a:xfrm>
            <a:off x="3288148" y="3896630"/>
            <a:ext cx="1246741" cy="1246736"/>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33680" t="-105901" r="-138129" b="-289847"/>
              </a:stretch>
            </a:blipFill>
          </p:spPr>
          <p:txBody>
            <a:bodyPr/>
            <a:lstStyle/>
            <a:p>
              <a:endParaRPr lang="en-IN"/>
            </a:p>
          </p:txBody>
        </p:sp>
      </p:grpSp>
      <p:grpSp>
        <p:nvGrpSpPr>
          <p:cNvPr id="11" name="Group 11"/>
          <p:cNvGrpSpPr>
            <a:grpSpLocks noChangeAspect="1"/>
          </p:cNvGrpSpPr>
          <p:nvPr/>
        </p:nvGrpSpPr>
        <p:grpSpPr>
          <a:xfrm>
            <a:off x="3288148" y="5476742"/>
            <a:ext cx="1246741" cy="1246736"/>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52361" t="-102876" r="-55064" b="-73856"/>
              </a:stretch>
            </a:blipFill>
          </p:spPr>
          <p:txBody>
            <a:bodyPr/>
            <a:lstStyle/>
            <a:p>
              <a:endParaRPr lang="en-IN"/>
            </a:p>
          </p:txBody>
        </p:sp>
      </p:grpSp>
      <p:grpSp>
        <p:nvGrpSpPr>
          <p:cNvPr id="13" name="Group 13"/>
          <p:cNvGrpSpPr>
            <a:grpSpLocks noChangeAspect="1"/>
          </p:cNvGrpSpPr>
          <p:nvPr/>
        </p:nvGrpSpPr>
        <p:grpSpPr>
          <a:xfrm>
            <a:off x="3288148" y="7055837"/>
            <a:ext cx="1246741" cy="1246736"/>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420" b="-420"/>
              </a:stretch>
            </a:blipFill>
          </p:spPr>
          <p:txBody>
            <a:bodyPr/>
            <a:lstStyle/>
            <a:p>
              <a:endParaRPr lang="en-IN"/>
            </a:p>
          </p:txBody>
        </p:sp>
      </p:grpSp>
      <p:grpSp>
        <p:nvGrpSpPr>
          <p:cNvPr id="15" name="Group 15"/>
          <p:cNvGrpSpPr>
            <a:grpSpLocks noChangeAspect="1"/>
          </p:cNvGrpSpPr>
          <p:nvPr/>
        </p:nvGrpSpPr>
        <p:grpSpPr>
          <a:xfrm>
            <a:off x="3288148" y="8474023"/>
            <a:ext cx="1246741" cy="1246736"/>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51829" t="-41756" r="-39157" b="-112893"/>
              </a:stretch>
            </a:blipFill>
          </p:spPr>
          <p:txBody>
            <a:bodyPr/>
            <a:lstStyle/>
            <a:p>
              <a:endParaRPr lang="en-IN"/>
            </a:p>
          </p:txBody>
        </p:sp>
      </p:grpSp>
      <p:sp>
        <p:nvSpPr>
          <p:cNvPr id="17" name="TextBox 17"/>
          <p:cNvSpPr txBox="1"/>
          <p:nvPr/>
        </p:nvSpPr>
        <p:spPr>
          <a:xfrm rot="-5400000">
            <a:off x="-2222342" y="5245258"/>
            <a:ext cx="7311709"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Team Member Details </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007070" y="5006070"/>
            <a:ext cx="5280930" cy="5280930"/>
          </a:xfrm>
          <a:custGeom>
            <a:avLst/>
            <a:gdLst/>
            <a:ahLst/>
            <a:cxnLst/>
            <a:rect l="l" t="t" r="r" b="b"/>
            <a:pathLst>
              <a:path w="5280930" h="5280930">
                <a:moveTo>
                  <a:pt x="0" y="0"/>
                </a:moveTo>
                <a:lnTo>
                  <a:pt x="5280930" y="0"/>
                </a:lnTo>
                <a:lnTo>
                  <a:pt x="5280930" y="5280930"/>
                </a:lnTo>
                <a:lnTo>
                  <a:pt x="0" y="5280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1028351" y="2317811"/>
            <a:ext cx="4336305" cy="0"/>
          </a:xfrm>
          <a:prstGeom prst="line">
            <a:avLst/>
          </a:prstGeom>
          <a:ln w="142875" cap="rnd">
            <a:solidFill>
              <a:srgbClr val="7CA655"/>
            </a:solidFill>
            <a:prstDash val="solid"/>
            <a:headEnd type="none" w="sm" len="sm"/>
            <a:tailEnd type="none" w="sm" len="sm"/>
          </a:ln>
        </p:spPr>
        <p:txBody>
          <a:bodyPr/>
          <a:lstStyle/>
          <a:p>
            <a:endParaRPr lang="en-IN"/>
          </a:p>
        </p:txBody>
      </p:sp>
      <p:grpSp>
        <p:nvGrpSpPr>
          <p:cNvPr id="4" name="Group 4"/>
          <p:cNvGrpSpPr/>
          <p:nvPr/>
        </p:nvGrpSpPr>
        <p:grpSpPr>
          <a:xfrm>
            <a:off x="1048219" y="4424016"/>
            <a:ext cx="4901988" cy="3165369"/>
            <a:chOff x="0" y="0"/>
            <a:chExt cx="1291059" cy="833678"/>
          </a:xfrm>
        </p:grpSpPr>
        <p:sp>
          <p:nvSpPr>
            <p:cNvPr id="5" name="Freeform 5"/>
            <p:cNvSpPr/>
            <p:nvPr/>
          </p:nvSpPr>
          <p:spPr>
            <a:xfrm>
              <a:off x="0" y="0"/>
              <a:ext cx="1291059" cy="833678"/>
            </a:xfrm>
            <a:custGeom>
              <a:avLst/>
              <a:gdLst/>
              <a:ahLst/>
              <a:cxnLst/>
              <a:rect l="l" t="t" r="r" b="b"/>
              <a:pathLst>
                <a:path w="1291059" h="833678">
                  <a:moveTo>
                    <a:pt x="0" y="0"/>
                  </a:moveTo>
                  <a:lnTo>
                    <a:pt x="1291059" y="0"/>
                  </a:lnTo>
                  <a:lnTo>
                    <a:pt x="1291059" y="833678"/>
                  </a:lnTo>
                  <a:lnTo>
                    <a:pt x="0" y="833678"/>
                  </a:lnTo>
                  <a:close/>
                </a:path>
              </a:pathLst>
            </a:custGeom>
            <a:solidFill>
              <a:srgbClr val="000000">
                <a:alpha val="0"/>
              </a:srgbClr>
            </a:solidFill>
            <a:ln w="57150" cap="sq">
              <a:solidFill>
                <a:srgbClr val="7CA655"/>
              </a:solidFill>
              <a:miter/>
            </a:ln>
          </p:spPr>
          <p:txBody>
            <a:bodyPr/>
            <a:lstStyle/>
            <a:p>
              <a:endParaRPr lang="en-IN"/>
            </a:p>
          </p:txBody>
        </p:sp>
        <p:sp>
          <p:nvSpPr>
            <p:cNvPr id="6" name="TextBox 6"/>
            <p:cNvSpPr txBox="1"/>
            <p:nvPr/>
          </p:nvSpPr>
          <p:spPr>
            <a:xfrm>
              <a:off x="0" y="38100"/>
              <a:ext cx="1290935" cy="774700"/>
            </a:xfrm>
            <a:prstGeom prst="rect">
              <a:avLst/>
            </a:prstGeom>
          </p:spPr>
          <p:txBody>
            <a:bodyPr lIns="228600" tIns="228600" rIns="228600" bIns="228600" rtlCol="0" anchor="ctr"/>
            <a:lstStyle/>
            <a:p>
              <a:pPr algn="just">
                <a:lnSpc>
                  <a:spcPts val="2499"/>
                </a:lnSpc>
              </a:pPr>
              <a:r>
                <a:rPr lang="en-US" sz="2499" dirty="0">
                  <a:solidFill>
                    <a:srgbClr val="FFFFFF"/>
                  </a:solidFill>
                  <a:latin typeface="Arimo Bold"/>
                </a:rPr>
                <a:t>We aim to develop an interactive website that helps in the accurate diagnosis and subsequent treatment of various ailments through Ayurvedic principles. </a:t>
              </a:r>
            </a:p>
          </p:txBody>
        </p:sp>
      </p:grpSp>
      <p:sp>
        <p:nvSpPr>
          <p:cNvPr id="7" name="TextBox 7"/>
          <p:cNvSpPr txBox="1"/>
          <p:nvPr/>
        </p:nvSpPr>
        <p:spPr>
          <a:xfrm>
            <a:off x="1048219" y="3553203"/>
            <a:ext cx="11654700" cy="1692803"/>
          </a:xfrm>
          <a:prstGeom prst="rect">
            <a:avLst/>
          </a:prstGeom>
        </p:spPr>
        <p:txBody>
          <a:bodyPr lIns="0" tIns="0" rIns="0" bIns="0" rtlCol="0" anchor="t">
            <a:spAutoFit/>
          </a:bodyPr>
          <a:lstStyle/>
          <a:p>
            <a:pPr marL="488538" lvl="1" indent="-244269" algn="just">
              <a:lnSpc>
                <a:spcPts val="2715"/>
              </a:lnSpc>
              <a:buFont typeface="Arial"/>
              <a:buChar char="•"/>
            </a:pPr>
            <a:r>
              <a:rPr lang="en-US" sz="2262" dirty="0">
                <a:solidFill>
                  <a:srgbClr val="FFFFFF"/>
                </a:solidFill>
                <a:latin typeface="Libre Franklin Bold"/>
              </a:rPr>
              <a:t>Team </a:t>
            </a:r>
            <a:r>
              <a:rPr lang="en-US" sz="2262" dirty="0" err="1">
                <a:solidFill>
                  <a:srgbClr val="FFFFFF"/>
                </a:solidFill>
                <a:latin typeface="Libre Franklin Bold"/>
              </a:rPr>
              <a:t>Therap</a:t>
            </a:r>
            <a:r>
              <a:rPr lang="en-US" sz="2262" dirty="0">
                <a:solidFill>
                  <a:srgbClr val="FFFFFF"/>
                </a:solidFill>
                <a:latin typeface="Libre Franklin Bold"/>
              </a:rPr>
              <a:t>-you-tics brings to you easy, ayurvedic diagnosis at your fingertips -</a:t>
            </a:r>
            <a:r>
              <a:rPr lang="en-US" sz="2262" dirty="0">
                <a:solidFill>
                  <a:srgbClr val="3E94CC"/>
                </a:solidFill>
                <a:latin typeface="Libre Franklin Bold"/>
              </a:rPr>
              <a:t> </a:t>
            </a:r>
            <a:r>
              <a:rPr lang="en-US" sz="2262" dirty="0">
                <a:solidFill>
                  <a:srgbClr val="00DCFF"/>
                </a:solidFill>
                <a:latin typeface="Libre Franklin Bold"/>
              </a:rPr>
              <a:t>Health Harmony</a:t>
            </a:r>
            <a:r>
              <a:rPr lang="en-US" sz="2262" dirty="0">
                <a:solidFill>
                  <a:srgbClr val="FFFFFF"/>
                </a:solidFill>
                <a:latin typeface="Libre Franklin Bold"/>
              </a:rPr>
              <a:t>.</a:t>
            </a:r>
          </a:p>
          <a:p>
            <a:pPr algn="just">
              <a:lnSpc>
                <a:spcPts val="2715"/>
              </a:lnSpc>
            </a:pPr>
            <a:endParaRPr lang="en-US" sz="2262" dirty="0">
              <a:solidFill>
                <a:srgbClr val="FFFFFF"/>
              </a:solidFill>
              <a:latin typeface="Libre Franklin Bold"/>
            </a:endParaRPr>
          </a:p>
          <a:p>
            <a:pPr algn="just">
              <a:lnSpc>
                <a:spcPts val="2715"/>
              </a:lnSpc>
            </a:pPr>
            <a:endParaRPr lang="en-US" sz="2262" dirty="0">
              <a:solidFill>
                <a:srgbClr val="FFFFFF"/>
              </a:solidFill>
              <a:latin typeface="Libre Franklin Bold"/>
            </a:endParaRPr>
          </a:p>
          <a:p>
            <a:pPr algn="just">
              <a:lnSpc>
                <a:spcPts val="2715"/>
              </a:lnSpc>
            </a:pPr>
            <a:r>
              <a:rPr lang="en-US" sz="2262" dirty="0">
                <a:solidFill>
                  <a:srgbClr val="FFFFFF"/>
                </a:solidFill>
                <a:latin typeface="Libre Franklin Bold"/>
              </a:rPr>
              <a:t> </a:t>
            </a:r>
          </a:p>
        </p:txBody>
      </p:sp>
      <p:sp>
        <p:nvSpPr>
          <p:cNvPr id="8" name="TextBox 8"/>
          <p:cNvSpPr txBox="1"/>
          <p:nvPr/>
        </p:nvSpPr>
        <p:spPr>
          <a:xfrm>
            <a:off x="1457325" y="9498330"/>
            <a:ext cx="784860" cy="371477"/>
          </a:xfrm>
          <a:prstGeom prst="rect">
            <a:avLst/>
          </a:prstGeom>
        </p:spPr>
        <p:txBody>
          <a:bodyPr lIns="0" tIns="0" rIns="0" bIns="0" rtlCol="0" anchor="t">
            <a:spAutoFit/>
          </a:bodyPr>
          <a:lstStyle/>
          <a:p>
            <a:pPr algn="l">
              <a:lnSpc>
                <a:spcPts val="1980"/>
              </a:lnSpc>
            </a:pPr>
            <a:r>
              <a:rPr lang="en-US" sz="1650">
                <a:solidFill>
                  <a:srgbClr val="C1FF72"/>
                </a:solidFill>
                <a:latin typeface="Libre Franklin"/>
              </a:rPr>
              <a:t>‹#›</a:t>
            </a:r>
          </a:p>
        </p:txBody>
      </p:sp>
      <p:sp>
        <p:nvSpPr>
          <p:cNvPr id="9" name="TextBox 9"/>
          <p:cNvSpPr txBox="1"/>
          <p:nvPr/>
        </p:nvSpPr>
        <p:spPr>
          <a:xfrm>
            <a:off x="1028700" y="1191021"/>
            <a:ext cx="8671214"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Idea / Approach Details</a:t>
            </a:r>
          </a:p>
        </p:txBody>
      </p:sp>
      <p:sp>
        <p:nvSpPr>
          <p:cNvPr id="10" name="TextBox 10"/>
          <p:cNvSpPr txBox="1"/>
          <p:nvPr/>
        </p:nvSpPr>
        <p:spPr>
          <a:xfrm>
            <a:off x="1048218" y="2741673"/>
            <a:ext cx="10915181" cy="448841"/>
          </a:xfrm>
          <a:prstGeom prst="rect">
            <a:avLst/>
          </a:prstGeom>
        </p:spPr>
        <p:txBody>
          <a:bodyPr wrap="square" lIns="0" tIns="0" rIns="0" bIns="0" rtlCol="0" anchor="t">
            <a:spAutoFit/>
          </a:bodyPr>
          <a:lstStyle/>
          <a:p>
            <a:pPr algn="l">
              <a:lnSpc>
                <a:spcPts val="3509"/>
              </a:lnSpc>
            </a:pPr>
            <a:r>
              <a:rPr lang="en-US" sz="3249" dirty="0">
                <a:solidFill>
                  <a:srgbClr val="00DCFF"/>
                </a:solidFill>
                <a:latin typeface="Arimo Bold"/>
              </a:rPr>
              <a:t>Health Harmony </a:t>
            </a:r>
            <a:r>
              <a:rPr lang="en-US" sz="3249" dirty="0">
                <a:solidFill>
                  <a:srgbClr val="C1FF72"/>
                </a:solidFill>
                <a:latin typeface="Arimo Bold"/>
              </a:rPr>
              <a:t>- Revolutionizing Health Management</a:t>
            </a:r>
          </a:p>
        </p:txBody>
      </p:sp>
      <p:grpSp>
        <p:nvGrpSpPr>
          <p:cNvPr id="11" name="Group 11"/>
          <p:cNvGrpSpPr/>
          <p:nvPr/>
        </p:nvGrpSpPr>
        <p:grpSpPr>
          <a:xfrm>
            <a:off x="6359313" y="4424016"/>
            <a:ext cx="5757962" cy="3165369"/>
            <a:chOff x="0" y="0"/>
            <a:chExt cx="1516500" cy="833678"/>
          </a:xfrm>
        </p:grpSpPr>
        <p:sp>
          <p:nvSpPr>
            <p:cNvPr id="12" name="Freeform 12"/>
            <p:cNvSpPr/>
            <p:nvPr/>
          </p:nvSpPr>
          <p:spPr>
            <a:xfrm>
              <a:off x="0" y="0"/>
              <a:ext cx="1516500" cy="833678"/>
            </a:xfrm>
            <a:custGeom>
              <a:avLst/>
              <a:gdLst/>
              <a:ahLst/>
              <a:cxnLst/>
              <a:rect l="l" t="t" r="r" b="b"/>
              <a:pathLst>
                <a:path w="1516500" h="833678">
                  <a:moveTo>
                    <a:pt x="0" y="0"/>
                  </a:moveTo>
                  <a:lnTo>
                    <a:pt x="1516500" y="0"/>
                  </a:lnTo>
                  <a:lnTo>
                    <a:pt x="1516500" y="833678"/>
                  </a:lnTo>
                  <a:lnTo>
                    <a:pt x="0" y="833678"/>
                  </a:lnTo>
                  <a:close/>
                </a:path>
              </a:pathLst>
            </a:custGeom>
            <a:solidFill>
              <a:srgbClr val="000000">
                <a:alpha val="0"/>
              </a:srgbClr>
            </a:solidFill>
            <a:ln w="57150" cap="sq">
              <a:solidFill>
                <a:srgbClr val="F9D448"/>
              </a:solidFill>
              <a:miter/>
            </a:ln>
          </p:spPr>
          <p:txBody>
            <a:bodyPr/>
            <a:lstStyle/>
            <a:p>
              <a:endParaRPr lang="en-IN"/>
            </a:p>
          </p:txBody>
        </p:sp>
        <p:sp>
          <p:nvSpPr>
            <p:cNvPr id="13" name="TextBox 13"/>
            <p:cNvSpPr txBox="1"/>
            <p:nvPr/>
          </p:nvSpPr>
          <p:spPr>
            <a:xfrm>
              <a:off x="0" y="38100"/>
              <a:ext cx="1516500" cy="774700"/>
            </a:xfrm>
            <a:prstGeom prst="rect">
              <a:avLst/>
            </a:prstGeom>
          </p:spPr>
          <p:txBody>
            <a:bodyPr lIns="228600" tIns="228600" rIns="228600" bIns="228600" rtlCol="0" anchor="ctr"/>
            <a:lstStyle/>
            <a:p>
              <a:pPr algn="just">
                <a:lnSpc>
                  <a:spcPts val="2499"/>
                </a:lnSpc>
              </a:pPr>
              <a:r>
                <a:rPr lang="en-US" sz="2499" dirty="0">
                  <a:solidFill>
                    <a:srgbClr val="FFFFFF"/>
                  </a:solidFill>
                  <a:latin typeface="Arimo Bold"/>
                </a:rPr>
                <a:t>This website will utilize Ayurvedic parameters along with immediate symptoms that the client enters to diagnose. It will subsequently prescribe lifestyle changes such as the incorporation of yoga into one’s schedule, and certain Ayurvedic medicines.</a:t>
              </a:r>
            </a:p>
          </p:txBody>
        </p:sp>
      </p:grpSp>
      <p:grpSp>
        <p:nvGrpSpPr>
          <p:cNvPr id="14" name="Group 14"/>
          <p:cNvGrpSpPr/>
          <p:nvPr/>
        </p:nvGrpSpPr>
        <p:grpSpPr>
          <a:xfrm>
            <a:off x="12526850" y="4424016"/>
            <a:ext cx="4435084" cy="3165369"/>
            <a:chOff x="0" y="0"/>
            <a:chExt cx="1168088" cy="833678"/>
          </a:xfrm>
        </p:grpSpPr>
        <p:sp>
          <p:nvSpPr>
            <p:cNvPr id="15" name="Freeform 15"/>
            <p:cNvSpPr/>
            <p:nvPr/>
          </p:nvSpPr>
          <p:spPr>
            <a:xfrm>
              <a:off x="0" y="0"/>
              <a:ext cx="1168088" cy="833678"/>
            </a:xfrm>
            <a:custGeom>
              <a:avLst/>
              <a:gdLst/>
              <a:ahLst/>
              <a:cxnLst/>
              <a:rect l="l" t="t" r="r" b="b"/>
              <a:pathLst>
                <a:path w="1168088" h="833678">
                  <a:moveTo>
                    <a:pt x="0" y="0"/>
                  </a:moveTo>
                  <a:lnTo>
                    <a:pt x="1168088" y="0"/>
                  </a:lnTo>
                  <a:lnTo>
                    <a:pt x="1168088" y="833678"/>
                  </a:lnTo>
                  <a:lnTo>
                    <a:pt x="0" y="833678"/>
                  </a:lnTo>
                  <a:close/>
                </a:path>
              </a:pathLst>
            </a:custGeom>
            <a:solidFill>
              <a:srgbClr val="000000">
                <a:alpha val="0"/>
              </a:srgbClr>
            </a:solidFill>
            <a:ln w="57150" cap="sq">
              <a:solidFill>
                <a:srgbClr val="3E94CC"/>
              </a:solidFill>
              <a:miter/>
            </a:ln>
          </p:spPr>
          <p:txBody>
            <a:bodyPr/>
            <a:lstStyle/>
            <a:p>
              <a:endParaRPr lang="en-IN"/>
            </a:p>
          </p:txBody>
        </p:sp>
        <p:sp>
          <p:nvSpPr>
            <p:cNvPr id="16" name="TextBox 16"/>
            <p:cNvSpPr txBox="1"/>
            <p:nvPr/>
          </p:nvSpPr>
          <p:spPr>
            <a:xfrm>
              <a:off x="0" y="38100"/>
              <a:ext cx="1168088" cy="774700"/>
            </a:xfrm>
            <a:prstGeom prst="rect">
              <a:avLst/>
            </a:prstGeom>
          </p:spPr>
          <p:txBody>
            <a:bodyPr lIns="228600" tIns="228600" rIns="228600" bIns="228600" rtlCol="0" anchor="ctr"/>
            <a:lstStyle/>
            <a:p>
              <a:pPr algn="just">
                <a:lnSpc>
                  <a:spcPts val="2499"/>
                </a:lnSpc>
              </a:pPr>
              <a:r>
                <a:rPr lang="en-US" sz="2499" dirty="0">
                  <a:solidFill>
                    <a:srgbClr val="FFFFFF"/>
                  </a:solidFill>
                  <a:latin typeface="Arimo Bold"/>
                </a:rPr>
                <a:t>It may also recommend getting in touch with a physician based on its assessment of severity of illness (The SOS feature).</a:t>
              </a:r>
            </a:p>
          </p:txBody>
        </p:sp>
      </p:grpSp>
      <p:sp>
        <p:nvSpPr>
          <p:cNvPr id="17" name="TextBox 17"/>
          <p:cNvSpPr txBox="1"/>
          <p:nvPr/>
        </p:nvSpPr>
        <p:spPr>
          <a:xfrm>
            <a:off x="1028351" y="8472541"/>
            <a:ext cx="16421449" cy="1312926"/>
          </a:xfrm>
          <a:prstGeom prst="rect">
            <a:avLst/>
          </a:prstGeom>
        </p:spPr>
        <p:txBody>
          <a:bodyPr lIns="0" tIns="0" rIns="0" bIns="0" rtlCol="0" anchor="t">
            <a:spAutoFit/>
          </a:bodyPr>
          <a:lstStyle/>
          <a:p>
            <a:pPr marL="518160" lvl="1" indent="-259080" algn="just">
              <a:lnSpc>
                <a:spcPts val="2592"/>
              </a:lnSpc>
              <a:buFont typeface="Arial"/>
              <a:buChar char="•"/>
            </a:pPr>
            <a:r>
              <a:rPr lang="en-US" sz="2400">
                <a:solidFill>
                  <a:srgbClr val="FFFFFF"/>
                </a:solidFill>
                <a:latin typeface="Arimo Bold"/>
              </a:rPr>
              <a:t>We will also introduce a</a:t>
            </a:r>
            <a:r>
              <a:rPr lang="en-US" sz="2400">
                <a:solidFill>
                  <a:srgbClr val="F9D448"/>
                </a:solidFill>
                <a:latin typeface="Arimo Bold"/>
              </a:rPr>
              <a:t> mobile app</a:t>
            </a:r>
            <a:r>
              <a:rPr lang="en-US" sz="2400">
                <a:solidFill>
                  <a:srgbClr val="FFFFFF"/>
                </a:solidFill>
                <a:latin typeface="Arimo Bold"/>
              </a:rPr>
              <a:t> that will additionally </a:t>
            </a:r>
            <a:r>
              <a:rPr lang="en-US" sz="2400">
                <a:solidFill>
                  <a:srgbClr val="F9D448"/>
                </a:solidFill>
                <a:latin typeface="Arimo Bold"/>
              </a:rPr>
              <a:t>track the vitals</a:t>
            </a:r>
            <a:r>
              <a:rPr lang="en-US" sz="2400">
                <a:solidFill>
                  <a:srgbClr val="FFFFFF"/>
                </a:solidFill>
                <a:latin typeface="Arimo Bold"/>
              </a:rPr>
              <a:t> of the user and utilize this data for diagnosis along with the aforementioned features. In the future, we may also incorporate the </a:t>
            </a:r>
            <a:r>
              <a:rPr lang="en-US" sz="2400">
                <a:solidFill>
                  <a:srgbClr val="F9D448"/>
                </a:solidFill>
                <a:latin typeface="Arimo Bold"/>
              </a:rPr>
              <a:t>Google Maps feature</a:t>
            </a:r>
            <a:r>
              <a:rPr lang="en-US" sz="2400">
                <a:solidFill>
                  <a:srgbClr val="FFFFFF"/>
                </a:solidFill>
                <a:latin typeface="Arimo Bold"/>
              </a:rPr>
              <a:t> into the website and app in order to make the recommended medicines and physicians </a:t>
            </a:r>
            <a:r>
              <a:rPr lang="en-US" sz="2400">
                <a:solidFill>
                  <a:srgbClr val="F9D448"/>
                </a:solidFill>
                <a:latin typeface="Arimo Bold"/>
              </a:rPr>
              <a:t>easily accessible</a:t>
            </a:r>
            <a:r>
              <a:rPr lang="en-US" sz="2400">
                <a:solidFill>
                  <a:srgbClr val="FFFFFF"/>
                </a:solidFill>
                <a:latin typeface="Arimo Bold"/>
              </a:rPr>
              <a:t>.</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191021"/>
            <a:ext cx="8671214"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Idea / Approach Details</a:t>
            </a:r>
          </a:p>
        </p:txBody>
      </p:sp>
      <p:sp>
        <p:nvSpPr>
          <p:cNvPr id="3" name="AutoShape 3"/>
          <p:cNvSpPr/>
          <p:nvPr/>
        </p:nvSpPr>
        <p:spPr>
          <a:xfrm>
            <a:off x="1028351" y="2317811"/>
            <a:ext cx="4336305" cy="0"/>
          </a:xfrm>
          <a:prstGeom prst="line">
            <a:avLst/>
          </a:prstGeom>
          <a:ln w="142875" cap="rnd">
            <a:solidFill>
              <a:srgbClr val="7CA655"/>
            </a:solidFill>
            <a:prstDash val="solid"/>
            <a:headEnd type="none" w="sm" len="sm"/>
            <a:tailEnd type="none" w="sm" len="sm"/>
          </a:ln>
        </p:spPr>
        <p:txBody>
          <a:bodyPr/>
          <a:lstStyle/>
          <a:p>
            <a:endParaRPr lang="en-IN"/>
          </a:p>
        </p:txBody>
      </p:sp>
      <p:sp>
        <p:nvSpPr>
          <p:cNvPr id="4" name="TextBox 4"/>
          <p:cNvSpPr txBox="1"/>
          <p:nvPr/>
        </p:nvSpPr>
        <p:spPr>
          <a:xfrm>
            <a:off x="1028351" y="2770248"/>
            <a:ext cx="4534249" cy="461601"/>
          </a:xfrm>
          <a:prstGeom prst="rect">
            <a:avLst/>
          </a:prstGeom>
        </p:spPr>
        <p:txBody>
          <a:bodyPr wrap="square" lIns="0" tIns="0" rIns="0" bIns="0" rtlCol="0" anchor="t">
            <a:spAutoFit/>
          </a:bodyPr>
          <a:lstStyle/>
          <a:p>
            <a:pPr>
              <a:lnSpc>
                <a:spcPts val="3509"/>
              </a:lnSpc>
              <a:spcBef>
                <a:spcPct val="0"/>
              </a:spcBef>
            </a:pPr>
            <a:r>
              <a:rPr lang="en-US" sz="3249" dirty="0">
                <a:solidFill>
                  <a:srgbClr val="C1FF72"/>
                </a:solidFill>
                <a:latin typeface="League Spartan"/>
              </a:rPr>
              <a:t>Technology Stack</a:t>
            </a:r>
          </a:p>
        </p:txBody>
      </p:sp>
      <p:grpSp>
        <p:nvGrpSpPr>
          <p:cNvPr id="5" name="Group 5"/>
          <p:cNvGrpSpPr/>
          <p:nvPr/>
        </p:nvGrpSpPr>
        <p:grpSpPr>
          <a:xfrm>
            <a:off x="1500179" y="3721605"/>
            <a:ext cx="3864128" cy="3086099"/>
            <a:chOff x="0" y="0"/>
            <a:chExt cx="1017713" cy="812800"/>
          </a:xfrm>
        </p:grpSpPr>
        <p:sp>
          <p:nvSpPr>
            <p:cNvPr id="6" name="Freeform 6"/>
            <p:cNvSpPr/>
            <p:nvPr/>
          </p:nvSpPr>
          <p:spPr>
            <a:xfrm>
              <a:off x="0" y="0"/>
              <a:ext cx="1017713" cy="775979"/>
            </a:xfrm>
            <a:custGeom>
              <a:avLst/>
              <a:gdLst/>
              <a:ahLst/>
              <a:cxnLst/>
              <a:rect l="l" t="t" r="r" b="b"/>
              <a:pathLst>
                <a:path w="1017713" h="775979">
                  <a:moveTo>
                    <a:pt x="0" y="0"/>
                  </a:moveTo>
                  <a:lnTo>
                    <a:pt x="1017713" y="0"/>
                  </a:lnTo>
                  <a:lnTo>
                    <a:pt x="1017713" y="775979"/>
                  </a:lnTo>
                  <a:lnTo>
                    <a:pt x="0" y="775979"/>
                  </a:lnTo>
                  <a:close/>
                </a:path>
              </a:pathLst>
            </a:custGeom>
            <a:solidFill>
              <a:srgbClr val="000000">
                <a:alpha val="0"/>
              </a:srgbClr>
            </a:solidFill>
            <a:ln w="104775" cap="sq">
              <a:solidFill>
                <a:srgbClr val="7CA655"/>
              </a:solidFill>
              <a:miter/>
            </a:ln>
          </p:spPr>
          <p:txBody>
            <a:bodyPr/>
            <a:lstStyle/>
            <a:p>
              <a:endParaRPr lang="en-IN"/>
            </a:p>
          </p:txBody>
        </p:sp>
        <p:sp>
          <p:nvSpPr>
            <p:cNvPr id="7" name="TextBox 7"/>
            <p:cNvSpPr txBox="1"/>
            <p:nvPr/>
          </p:nvSpPr>
          <p:spPr>
            <a:xfrm>
              <a:off x="0" y="38100"/>
              <a:ext cx="1017713" cy="774700"/>
            </a:xfrm>
            <a:prstGeom prst="rect">
              <a:avLst/>
            </a:prstGeom>
          </p:spPr>
          <p:txBody>
            <a:bodyPr lIns="228600" tIns="228600" rIns="228600" bIns="228600" rtlCol="0" anchor="ctr"/>
            <a:lstStyle/>
            <a:p>
              <a:pPr algn="ctr">
                <a:lnSpc>
                  <a:spcPts val="2499"/>
                </a:lnSpc>
              </a:pPr>
              <a:r>
                <a:rPr lang="en-US" sz="2499" dirty="0">
                  <a:solidFill>
                    <a:srgbClr val="FFFFFF"/>
                  </a:solidFill>
                  <a:latin typeface="Arimo Bold"/>
                </a:rPr>
                <a:t>We will build a cross-platform app for the users with our knowledge of three different languages (C, JAVA and Python). </a:t>
              </a:r>
            </a:p>
          </p:txBody>
        </p:sp>
      </p:grpSp>
      <p:grpSp>
        <p:nvGrpSpPr>
          <p:cNvPr id="8" name="Group 8"/>
          <p:cNvGrpSpPr/>
          <p:nvPr/>
        </p:nvGrpSpPr>
        <p:grpSpPr>
          <a:xfrm>
            <a:off x="7045404" y="3721605"/>
            <a:ext cx="3994710" cy="3086099"/>
            <a:chOff x="0" y="0"/>
            <a:chExt cx="1052105" cy="812800"/>
          </a:xfrm>
        </p:grpSpPr>
        <p:sp>
          <p:nvSpPr>
            <p:cNvPr id="9" name="Freeform 9"/>
            <p:cNvSpPr/>
            <p:nvPr/>
          </p:nvSpPr>
          <p:spPr>
            <a:xfrm>
              <a:off x="0" y="0"/>
              <a:ext cx="1052105" cy="775979"/>
            </a:xfrm>
            <a:custGeom>
              <a:avLst/>
              <a:gdLst/>
              <a:ahLst/>
              <a:cxnLst/>
              <a:rect l="l" t="t" r="r" b="b"/>
              <a:pathLst>
                <a:path w="1052105" h="775979">
                  <a:moveTo>
                    <a:pt x="0" y="0"/>
                  </a:moveTo>
                  <a:lnTo>
                    <a:pt x="1052105" y="0"/>
                  </a:lnTo>
                  <a:lnTo>
                    <a:pt x="1052105" y="775979"/>
                  </a:lnTo>
                  <a:lnTo>
                    <a:pt x="0" y="775979"/>
                  </a:lnTo>
                  <a:close/>
                </a:path>
              </a:pathLst>
            </a:custGeom>
            <a:solidFill>
              <a:srgbClr val="000000">
                <a:alpha val="0"/>
              </a:srgbClr>
            </a:solidFill>
            <a:ln w="104775" cap="sq">
              <a:solidFill>
                <a:srgbClr val="F9D448"/>
              </a:solidFill>
              <a:miter/>
            </a:ln>
          </p:spPr>
          <p:txBody>
            <a:bodyPr/>
            <a:lstStyle/>
            <a:p>
              <a:endParaRPr lang="en-IN"/>
            </a:p>
          </p:txBody>
        </p:sp>
        <p:sp>
          <p:nvSpPr>
            <p:cNvPr id="10" name="TextBox 10"/>
            <p:cNvSpPr txBox="1"/>
            <p:nvPr/>
          </p:nvSpPr>
          <p:spPr>
            <a:xfrm>
              <a:off x="0" y="38100"/>
              <a:ext cx="1052105" cy="774700"/>
            </a:xfrm>
            <a:prstGeom prst="rect">
              <a:avLst/>
            </a:prstGeom>
          </p:spPr>
          <p:txBody>
            <a:bodyPr lIns="228600" tIns="228600" rIns="228600" bIns="228600" rtlCol="0" anchor="ctr"/>
            <a:lstStyle/>
            <a:p>
              <a:pPr algn="ctr">
                <a:lnSpc>
                  <a:spcPts val="2499"/>
                </a:lnSpc>
              </a:pPr>
              <a:r>
                <a:rPr lang="en-US" sz="2499" dirty="0">
                  <a:solidFill>
                    <a:srgbClr val="FFFFFF"/>
                  </a:solidFill>
                  <a:latin typeface="Arimo Bold"/>
                </a:rPr>
                <a:t>The mobile app will be programmed using C# or JavaScript. </a:t>
              </a:r>
            </a:p>
          </p:txBody>
        </p:sp>
      </p:grpSp>
      <p:sp>
        <p:nvSpPr>
          <p:cNvPr id="11" name="Freeform 11"/>
          <p:cNvSpPr/>
          <p:nvPr/>
        </p:nvSpPr>
        <p:spPr>
          <a:xfrm rot="-5400000">
            <a:off x="13007070" y="5006070"/>
            <a:ext cx="5280930" cy="5280930"/>
          </a:xfrm>
          <a:custGeom>
            <a:avLst/>
            <a:gdLst/>
            <a:ahLst/>
            <a:cxnLst/>
            <a:rect l="l" t="t" r="r" b="b"/>
            <a:pathLst>
              <a:path w="5280930" h="5280930">
                <a:moveTo>
                  <a:pt x="0" y="0"/>
                </a:moveTo>
                <a:lnTo>
                  <a:pt x="5280930" y="0"/>
                </a:lnTo>
                <a:lnTo>
                  <a:pt x="5280930" y="5280930"/>
                </a:lnTo>
                <a:lnTo>
                  <a:pt x="0" y="5280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2" name="Group 12"/>
          <p:cNvGrpSpPr/>
          <p:nvPr/>
        </p:nvGrpSpPr>
        <p:grpSpPr>
          <a:xfrm>
            <a:off x="12721211" y="3721605"/>
            <a:ext cx="4056671" cy="3086099"/>
            <a:chOff x="0" y="0"/>
            <a:chExt cx="1068424" cy="812800"/>
          </a:xfrm>
        </p:grpSpPr>
        <p:sp>
          <p:nvSpPr>
            <p:cNvPr id="13" name="Freeform 13"/>
            <p:cNvSpPr/>
            <p:nvPr/>
          </p:nvSpPr>
          <p:spPr>
            <a:xfrm>
              <a:off x="16319" y="0"/>
              <a:ext cx="1052105" cy="775979"/>
            </a:xfrm>
            <a:custGeom>
              <a:avLst/>
              <a:gdLst/>
              <a:ahLst/>
              <a:cxnLst/>
              <a:rect l="l" t="t" r="r" b="b"/>
              <a:pathLst>
                <a:path w="1052105" h="775979">
                  <a:moveTo>
                    <a:pt x="0" y="0"/>
                  </a:moveTo>
                  <a:lnTo>
                    <a:pt x="1052105" y="0"/>
                  </a:lnTo>
                  <a:lnTo>
                    <a:pt x="1052105" y="775979"/>
                  </a:lnTo>
                  <a:lnTo>
                    <a:pt x="0" y="775979"/>
                  </a:lnTo>
                  <a:close/>
                </a:path>
              </a:pathLst>
            </a:custGeom>
            <a:solidFill>
              <a:srgbClr val="000000">
                <a:alpha val="0"/>
              </a:srgbClr>
            </a:solidFill>
            <a:ln w="104775" cap="sq">
              <a:solidFill>
                <a:srgbClr val="00DCFF"/>
              </a:solidFill>
              <a:miter/>
            </a:ln>
          </p:spPr>
          <p:txBody>
            <a:bodyPr/>
            <a:lstStyle/>
            <a:p>
              <a:endParaRPr lang="en-IN"/>
            </a:p>
          </p:txBody>
        </p:sp>
        <p:sp>
          <p:nvSpPr>
            <p:cNvPr id="14" name="TextBox 14"/>
            <p:cNvSpPr txBox="1"/>
            <p:nvPr/>
          </p:nvSpPr>
          <p:spPr>
            <a:xfrm>
              <a:off x="0" y="38100"/>
              <a:ext cx="1052105" cy="774700"/>
            </a:xfrm>
            <a:prstGeom prst="rect">
              <a:avLst/>
            </a:prstGeom>
          </p:spPr>
          <p:txBody>
            <a:bodyPr lIns="228600" tIns="228600" rIns="228600" bIns="228600" rtlCol="0" anchor="ctr"/>
            <a:lstStyle/>
            <a:p>
              <a:pPr algn="ctr">
                <a:lnSpc>
                  <a:spcPts val="2499"/>
                </a:lnSpc>
              </a:pPr>
              <a:r>
                <a:rPr lang="en-US" sz="2499" dirty="0">
                  <a:solidFill>
                    <a:srgbClr val="FFFFFF"/>
                  </a:solidFill>
                  <a:latin typeface="Arimo Bold"/>
                </a:rPr>
                <a:t>The frameworks used for our app development will either be Flutter, Xamarin or React Native.</a:t>
              </a:r>
            </a:p>
          </p:txBody>
        </p:sp>
      </p:grpSp>
      <p:sp>
        <p:nvSpPr>
          <p:cNvPr id="15" name="TextBox 15"/>
          <p:cNvSpPr txBox="1"/>
          <p:nvPr/>
        </p:nvSpPr>
        <p:spPr>
          <a:xfrm>
            <a:off x="1028351" y="7665585"/>
            <a:ext cx="16230949" cy="1019175"/>
          </a:xfrm>
          <a:prstGeom prst="rect">
            <a:avLst/>
          </a:prstGeom>
        </p:spPr>
        <p:txBody>
          <a:bodyPr lIns="0" tIns="0" rIns="0" bIns="0" rtlCol="0" anchor="t">
            <a:spAutoFit/>
          </a:bodyPr>
          <a:lstStyle/>
          <a:p>
            <a:pPr marL="539749" lvl="1" indent="-269875">
              <a:lnSpc>
                <a:spcPts val="2699"/>
              </a:lnSpc>
              <a:buFont typeface="Arial"/>
              <a:buChar char="•"/>
            </a:pPr>
            <a:r>
              <a:rPr lang="en-US" sz="2499">
                <a:solidFill>
                  <a:srgbClr val="FFFFFF"/>
                </a:solidFill>
                <a:latin typeface="Arimo"/>
              </a:rPr>
              <a:t>Users can access our app with </a:t>
            </a:r>
            <a:r>
              <a:rPr lang="en-US" sz="2499">
                <a:solidFill>
                  <a:srgbClr val="00DCFF"/>
                </a:solidFill>
                <a:latin typeface="Arimo"/>
              </a:rPr>
              <a:t>any device</a:t>
            </a:r>
            <a:r>
              <a:rPr lang="en-US" sz="2499">
                <a:solidFill>
                  <a:srgbClr val="FFFFFF"/>
                </a:solidFill>
                <a:latin typeface="Arimo"/>
              </a:rPr>
              <a:t> that they want.</a:t>
            </a:r>
          </a:p>
          <a:p>
            <a:pPr>
              <a:lnSpc>
                <a:spcPts val="2699"/>
              </a:lnSpc>
            </a:pPr>
            <a:endParaRPr lang="en-US" sz="2499">
              <a:solidFill>
                <a:srgbClr val="FFFFFF"/>
              </a:solidFill>
              <a:latin typeface="Arimo"/>
            </a:endParaRPr>
          </a:p>
          <a:p>
            <a:pPr marL="539749" lvl="1" indent="-269875">
              <a:lnSpc>
                <a:spcPts val="2699"/>
              </a:lnSpc>
              <a:buFont typeface="Arial"/>
              <a:buChar char="•"/>
            </a:pPr>
            <a:r>
              <a:rPr lang="en-US" sz="2499">
                <a:solidFill>
                  <a:srgbClr val="FFFFFF"/>
                </a:solidFill>
                <a:latin typeface="Arimo"/>
              </a:rPr>
              <a:t>We are also going to make a </a:t>
            </a:r>
            <a:r>
              <a:rPr lang="en-US" sz="2499">
                <a:solidFill>
                  <a:srgbClr val="F9D448"/>
                </a:solidFill>
                <a:latin typeface="Arimo"/>
              </a:rPr>
              <a:t>connected website</a:t>
            </a:r>
            <a:r>
              <a:rPr lang="en-US" sz="2499">
                <a:solidFill>
                  <a:srgbClr val="FFFFFF"/>
                </a:solidFill>
                <a:latin typeface="Arimo"/>
              </a:rPr>
              <a:t> which will help </a:t>
            </a:r>
            <a:r>
              <a:rPr lang="en-US" sz="2499">
                <a:solidFill>
                  <a:srgbClr val="C1FF72"/>
                </a:solidFill>
                <a:latin typeface="Arimo"/>
              </a:rPr>
              <a:t>monitor everything</a:t>
            </a:r>
            <a:r>
              <a:rPr lang="en-US" sz="2499">
                <a:solidFill>
                  <a:srgbClr val="FFFFFF"/>
                </a:solidFill>
                <a:latin typeface="Arimo"/>
              </a:rPr>
              <a:t>, even with the </a:t>
            </a:r>
            <a:r>
              <a:rPr lang="en-US" sz="2499">
                <a:solidFill>
                  <a:srgbClr val="00DCFF"/>
                </a:solidFill>
                <a:latin typeface="Arimo"/>
              </a:rPr>
              <a:t>big devices.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3007070" y="0"/>
            <a:ext cx="5280930" cy="5280930"/>
          </a:xfrm>
          <a:custGeom>
            <a:avLst/>
            <a:gdLst/>
            <a:ahLst/>
            <a:cxnLst/>
            <a:rect l="l" t="t" r="r" b="b"/>
            <a:pathLst>
              <a:path w="5280930" h="5280930">
                <a:moveTo>
                  <a:pt x="0" y="0"/>
                </a:moveTo>
                <a:lnTo>
                  <a:pt x="5280930" y="0"/>
                </a:lnTo>
                <a:lnTo>
                  <a:pt x="5280930" y="5280930"/>
                </a:lnTo>
                <a:lnTo>
                  <a:pt x="0" y="5280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1028351" y="2317811"/>
            <a:ext cx="4336305" cy="0"/>
          </a:xfrm>
          <a:prstGeom prst="line">
            <a:avLst/>
          </a:prstGeom>
          <a:ln w="142875" cap="rnd">
            <a:solidFill>
              <a:srgbClr val="7CA655"/>
            </a:solidFill>
            <a:prstDash val="solid"/>
            <a:headEnd type="none" w="sm" len="sm"/>
            <a:tailEnd type="none" w="sm" len="sm"/>
          </a:ln>
        </p:spPr>
        <p:txBody>
          <a:bodyPr/>
          <a:lstStyle/>
          <a:p>
            <a:endParaRPr lang="en-IN"/>
          </a:p>
        </p:txBody>
      </p:sp>
      <p:grpSp>
        <p:nvGrpSpPr>
          <p:cNvPr id="4" name="Group 4"/>
          <p:cNvGrpSpPr>
            <a:grpSpLocks noChangeAspect="1"/>
          </p:cNvGrpSpPr>
          <p:nvPr/>
        </p:nvGrpSpPr>
        <p:grpSpPr>
          <a:xfrm>
            <a:off x="13329291" y="2805406"/>
            <a:ext cx="1245413" cy="2721388"/>
            <a:chOff x="0" y="0"/>
            <a:chExt cx="4184650" cy="9144000"/>
          </a:xfrm>
        </p:grpSpPr>
        <p:sp>
          <p:nvSpPr>
            <p:cNvPr id="5" name="Freeform 5"/>
            <p:cNvSpPr/>
            <p:nvPr/>
          </p:nvSpPr>
          <p:spPr>
            <a:xfrm>
              <a:off x="115570" y="309880"/>
              <a:ext cx="3920490" cy="8333740"/>
            </a:xfrm>
            <a:custGeom>
              <a:avLst/>
              <a:gdLst/>
              <a:ahLst/>
              <a:cxnLst/>
              <a:rect l="l" t="t" r="r" b="b"/>
              <a:pathLst>
                <a:path w="3920490" h="8333740">
                  <a:moveTo>
                    <a:pt x="158750" y="7620"/>
                  </a:moveTo>
                  <a:lnTo>
                    <a:pt x="3729990" y="0"/>
                  </a:lnTo>
                  <a:lnTo>
                    <a:pt x="3920490" y="184150"/>
                  </a:lnTo>
                  <a:lnTo>
                    <a:pt x="3920490" y="8130540"/>
                  </a:lnTo>
                  <a:lnTo>
                    <a:pt x="3741420" y="8333740"/>
                  </a:lnTo>
                  <a:lnTo>
                    <a:pt x="208280" y="8333740"/>
                  </a:lnTo>
                  <a:lnTo>
                    <a:pt x="0" y="8102600"/>
                  </a:lnTo>
                  <a:lnTo>
                    <a:pt x="0" y="228600"/>
                  </a:lnTo>
                  <a:lnTo>
                    <a:pt x="158750" y="7620"/>
                  </a:lnTo>
                  <a:close/>
                </a:path>
              </a:pathLst>
            </a:custGeom>
            <a:blipFill>
              <a:blip r:embed="rId5"/>
              <a:stretch>
                <a:fillRect l="-179625" t="-76739" r="-143180" b="-22164"/>
              </a:stretch>
            </a:blipFill>
          </p:spPr>
          <p:txBody>
            <a:bodyPr/>
            <a:lstStyle/>
            <a:p>
              <a:endParaRPr lang="en-IN"/>
            </a:p>
          </p:txBody>
        </p:sp>
        <p:sp>
          <p:nvSpPr>
            <p:cNvPr id="6" name="Freeform 6"/>
            <p:cNvSpPr/>
            <p:nvPr/>
          </p:nvSpPr>
          <p:spPr>
            <a:xfrm>
              <a:off x="0" y="0"/>
              <a:ext cx="4184650" cy="9144000"/>
            </a:xfrm>
            <a:custGeom>
              <a:avLst/>
              <a:gdLst/>
              <a:ahLst/>
              <a:cxnLst/>
              <a:rect l="l" t="t" r="r" b="b"/>
              <a:pathLst>
                <a:path w="4184650" h="9144000">
                  <a:moveTo>
                    <a:pt x="4184650" y="9144000"/>
                  </a:moveTo>
                  <a:lnTo>
                    <a:pt x="0" y="9144000"/>
                  </a:lnTo>
                  <a:lnTo>
                    <a:pt x="0" y="0"/>
                  </a:lnTo>
                  <a:lnTo>
                    <a:pt x="4184650" y="0"/>
                  </a:lnTo>
                  <a:lnTo>
                    <a:pt x="4184650" y="9144000"/>
                  </a:lnTo>
                  <a:close/>
                </a:path>
              </a:pathLst>
            </a:custGeom>
            <a:blipFill>
              <a:blip r:embed="rId6"/>
              <a:stretch>
                <a:fillRect t="-15" b="-15"/>
              </a:stretch>
            </a:blipFill>
          </p:spPr>
          <p:txBody>
            <a:bodyPr/>
            <a:lstStyle/>
            <a:p>
              <a:endParaRPr lang="en-IN"/>
            </a:p>
          </p:txBody>
        </p:sp>
      </p:grpSp>
      <p:grpSp>
        <p:nvGrpSpPr>
          <p:cNvPr id="7" name="Group 7"/>
          <p:cNvGrpSpPr>
            <a:grpSpLocks noChangeAspect="1"/>
          </p:cNvGrpSpPr>
          <p:nvPr/>
        </p:nvGrpSpPr>
        <p:grpSpPr>
          <a:xfrm>
            <a:off x="7602818" y="2013115"/>
            <a:ext cx="5383573" cy="3513679"/>
            <a:chOff x="0" y="0"/>
            <a:chExt cx="19050000" cy="12433300"/>
          </a:xfrm>
        </p:grpSpPr>
        <p:sp>
          <p:nvSpPr>
            <p:cNvPr id="8" name="Freeform 8"/>
            <p:cNvSpPr/>
            <p:nvPr/>
          </p:nvSpPr>
          <p:spPr>
            <a:xfrm>
              <a:off x="1452880" y="587121"/>
              <a:ext cx="16166846" cy="10116185"/>
            </a:xfrm>
            <a:custGeom>
              <a:avLst/>
              <a:gdLst/>
              <a:ahLst/>
              <a:cxnLst/>
              <a:rect l="l" t="t" r="r" b="b"/>
              <a:pathLst>
                <a:path w="16166846" h="10116185">
                  <a:moveTo>
                    <a:pt x="16166846" y="0"/>
                  </a:moveTo>
                  <a:lnTo>
                    <a:pt x="16166846" y="10116185"/>
                  </a:lnTo>
                  <a:lnTo>
                    <a:pt x="0" y="10116185"/>
                  </a:lnTo>
                  <a:lnTo>
                    <a:pt x="0" y="0"/>
                  </a:lnTo>
                  <a:lnTo>
                    <a:pt x="16166846" y="0"/>
                  </a:lnTo>
                  <a:close/>
                </a:path>
              </a:pathLst>
            </a:custGeom>
            <a:blipFill>
              <a:blip r:embed="rId7"/>
              <a:stretch>
                <a:fillRect b="-59811"/>
              </a:stretch>
            </a:blipFill>
          </p:spPr>
          <p:txBody>
            <a:bodyPr/>
            <a:lstStyle/>
            <a:p>
              <a:endParaRPr lang="en-IN"/>
            </a:p>
          </p:txBody>
        </p:sp>
        <p:sp>
          <p:nvSpPr>
            <p:cNvPr id="9" name="Freeform 9"/>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8"/>
              <a:stretch>
                <a:fillRect l="-301" r="-301"/>
              </a:stretch>
            </a:blipFill>
          </p:spPr>
          <p:txBody>
            <a:bodyPr/>
            <a:lstStyle/>
            <a:p>
              <a:endParaRPr lang="en-IN"/>
            </a:p>
          </p:txBody>
        </p:sp>
      </p:grpSp>
      <p:sp>
        <p:nvSpPr>
          <p:cNvPr id="10" name="TextBox 10"/>
          <p:cNvSpPr txBox="1"/>
          <p:nvPr/>
        </p:nvSpPr>
        <p:spPr>
          <a:xfrm>
            <a:off x="1028351" y="3750905"/>
            <a:ext cx="6230870" cy="1314450"/>
          </a:xfrm>
          <a:prstGeom prst="rect">
            <a:avLst/>
          </a:prstGeom>
        </p:spPr>
        <p:txBody>
          <a:bodyPr lIns="0" tIns="0" rIns="0" bIns="0" rtlCol="0" anchor="t">
            <a:spAutoFit/>
          </a:bodyPr>
          <a:lstStyle/>
          <a:p>
            <a:pPr marL="469955" lvl="1" indent="-234977" algn="just">
              <a:lnSpc>
                <a:spcPts val="2612"/>
              </a:lnSpc>
              <a:buFont typeface="Arial"/>
              <a:buChar char="•"/>
            </a:pPr>
            <a:r>
              <a:rPr lang="en-US" sz="2176">
                <a:solidFill>
                  <a:srgbClr val="FFFFFF"/>
                </a:solidFill>
                <a:latin typeface="Arimo Bold"/>
              </a:rPr>
              <a:t>We Plan to unfold the project in </a:t>
            </a:r>
            <a:r>
              <a:rPr lang="en-US" sz="2176">
                <a:solidFill>
                  <a:srgbClr val="F9D448"/>
                </a:solidFill>
                <a:latin typeface="Arimo Bold"/>
              </a:rPr>
              <a:t>two stages</a:t>
            </a:r>
            <a:r>
              <a:rPr lang="en-US" sz="2176">
                <a:solidFill>
                  <a:srgbClr val="FFFFFF"/>
                </a:solidFill>
                <a:latin typeface="Arimo Bold"/>
              </a:rPr>
              <a:t>, starting with a Website and followed by a Mobile Application.</a:t>
            </a:r>
          </a:p>
          <a:p>
            <a:pPr algn="just">
              <a:lnSpc>
                <a:spcPts val="2612"/>
              </a:lnSpc>
            </a:pPr>
            <a:r>
              <a:rPr lang="en-US" sz="2176">
                <a:solidFill>
                  <a:srgbClr val="FFFFFF"/>
                </a:solidFill>
                <a:latin typeface="Arimo Bold"/>
              </a:rPr>
              <a:t> </a:t>
            </a:r>
          </a:p>
        </p:txBody>
      </p:sp>
      <p:sp>
        <p:nvSpPr>
          <p:cNvPr id="11" name="TextBox 11"/>
          <p:cNvSpPr txBox="1"/>
          <p:nvPr/>
        </p:nvSpPr>
        <p:spPr>
          <a:xfrm>
            <a:off x="1028700" y="1191021"/>
            <a:ext cx="8671214"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Idea / Approach Details</a:t>
            </a:r>
          </a:p>
        </p:txBody>
      </p:sp>
      <p:sp>
        <p:nvSpPr>
          <p:cNvPr id="12" name="TextBox 12"/>
          <p:cNvSpPr txBox="1"/>
          <p:nvPr/>
        </p:nvSpPr>
        <p:spPr>
          <a:xfrm>
            <a:off x="1028351" y="2703384"/>
            <a:ext cx="10622190" cy="478155"/>
          </a:xfrm>
          <a:prstGeom prst="rect">
            <a:avLst/>
          </a:prstGeom>
        </p:spPr>
        <p:txBody>
          <a:bodyPr lIns="0" tIns="0" rIns="0" bIns="0" rtlCol="0" anchor="t">
            <a:spAutoFit/>
          </a:bodyPr>
          <a:lstStyle/>
          <a:p>
            <a:pPr algn="l">
              <a:lnSpc>
                <a:spcPts val="3509"/>
              </a:lnSpc>
            </a:pPr>
            <a:r>
              <a:rPr lang="en-US" sz="3249">
                <a:solidFill>
                  <a:srgbClr val="C1FF72"/>
                </a:solidFill>
                <a:latin typeface="Arimo Bold"/>
              </a:rPr>
              <a:t>Stages of release</a:t>
            </a:r>
          </a:p>
        </p:txBody>
      </p:sp>
      <p:sp>
        <p:nvSpPr>
          <p:cNvPr id="13" name="TextBox 13"/>
          <p:cNvSpPr txBox="1"/>
          <p:nvPr/>
        </p:nvSpPr>
        <p:spPr>
          <a:xfrm>
            <a:off x="1028700" y="6134512"/>
            <a:ext cx="8115300" cy="3059112"/>
          </a:xfrm>
          <a:prstGeom prst="rect">
            <a:avLst/>
          </a:prstGeom>
        </p:spPr>
        <p:txBody>
          <a:bodyPr lIns="0" tIns="0" rIns="0" bIns="0" rtlCol="0" anchor="t">
            <a:spAutoFit/>
          </a:bodyPr>
          <a:lstStyle/>
          <a:p>
            <a:pPr>
              <a:lnSpc>
                <a:spcPts val="2699"/>
              </a:lnSpc>
            </a:pPr>
            <a:r>
              <a:rPr lang="en-US" sz="2499">
                <a:solidFill>
                  <a:srgbClr val="F9D448"/>
                </a:solidFill>
                <a:latin typeface="Arimo Semi-Bold"/>
              </a:rPr>
              <a:t>Website:</a:t>
            </a:r>
          </a:p>
          <a:p>
            <a:pPr>
              <a:lnSpc>
                <a:spcPts val="3124"/>
              </a:lnSpc>
            </a:pPr>
            <a:endParaRPr lang="en-US" sz="2499">
              <a:solidFill>
                <a:srgbClr val="F9D448"/>
              </a:solidFill>
              <a:latin typeface="Arimo Semi-Bold"/>
            </a:endParaRPr>
          </a:p>
          <a:p>
            <a:pPr marL="539749" lvl="1" indent="-269875" algn="l">
              <a:lnSpc>
                <a:spcPts val="3124"/>
              </a:lnSpc>
              <a:buFont typeface="Arial"/>
              <a:buChar char="•"/>
            </a:pPr>
            <a:r>
              <a:rPr lang="en-US" sz="2499">
                <a:solidFill>
                  <a:srgbClr val="FFFFFF"/>
                </a:solidFill>
                <a:latin typeface="Arimo"/>
              </a:rPr>
              <a:t>Aims for </a:t>
            </a:r>
            <a:r>
              <a:rPr lang="en-US" sz="2499">
                <a:solidFill>
                  <a:srgbClr val="00DCFF"/>
                </a:solidFill>
                <a:latin typeface="Arimo"/>
              </a:rPr>
              <a:t>accurate diagnosis</a:t>
            </a:r>
            <a:r>
              <a:rPr lang="en-US" sz="2499">
                <a:solidFill>
                  <a:srgbClr val="FFFFFF"/>
                </a:solidFill>
                <a:latin typeface="Arimo"/>
              </a:rPr>
              <a:t> and treatment.</a:t>
            </a:r>
          </a:p>
          <a:p>
            <a:pPr marL="539749" lvl="1" indent="-269875" algn="l">
              <a:lnSpc>
                <a:spcPts val="3124"/>
              </a:lnSpc>
              <a:buFont typeface="Arial"/>
              <a:buChar char="•"/>
            </a:pPr>
            <a:r>
              <a:rPr lang="en-US" sz="2499">
                <a:solidFill>
                  <a:srgbClr val="FFFFFF"/>
                </a:solidFill>
                <a:latin typeface="Arimo"/>
              </a:rPr>
              <a:t>Utilizes Ayurvedic principles.</a:t>
            </a:r>
          </a:p>
          <a:p>
            <a:pPr marL="539749" lvl="1" indent="-269875" algn="l">
              <a:lnSpc>
                <a:spcPts val="3124"/>
              </a:lnSpc>
              <a:buFont typeface="Arial"/>
              <a:buChar char="•"/>
            </a:pPr>
            <a:r>
              <a:rPr lang="en-US" sz="2499">
                <a:solidFill>
                  <a:srgbClr val="FFFFFF"/>
                </a:solidFill>
                <a:latin typeface="Arimo"/>
              </a:rPr>
              <a:t>Prescribes lifestyle changes like </a:t>
            </a:r>
            <a:r>
              <a:rPr lang="en-US" sz="2499">
                <a:solidFill>
                  <a:srgbClr val="F9D448"/>
                </a:solidFill>
                <a:latin typeface="Arimo"/>
              </a:rPr>
              <a:t>yoga</a:t>
            </a:r>
            <a:r>
              <a:rPr lang="en-US" sz="2499">
                <a:solidFill>
                  <a:srgbClr val="FFFFFF"/>
                </a:solidFill>
                <a:latin typeface="Arimo"/>
              </a:rPr>
              <a:t>.</a:t>
            </a:r>
          </a:p>
          <a:p>
            <a:pPr marL="539749" lvl="1" indent="-269875" algn="l">
              <a:lnSpc>
                <a:spcPts val="3124"/>
              </a:lnSpc>
              <a:buFont typeface="Arial"/>
              <a:buChar char="•"/>
            </a:pPr>
            <a:r>
              <a:rPr lang="en-US" sz="2499">
                <a:solidFill>
                  <a:srgbClr val="FFFFFF"/>
                </a:solidFill>
                <a:latin typeface="Arimo"/>
              </a:rPr>
              <a:t>Considers immediate symptoms.</a:t>
            </a:r>
          </a:p>
          <a:p>
            <a:pPr marL="539749" lvl="1" indent="-269875" algn="l">
              <a:lnSpc>
                <a:spcPts val="3124"/>
              </a:lnSpc>
              <a:buFont typeface="Arial"/>
              <a:buChar char="•"/>
            </a:pPr>
            <a:r>
              <a:rPr lang="en-US" sz="2499">
                <a:solidFill>
                  <a:srgbClr val="FFFFFF"/>
                </a:solidFill>
                <a:latin typeface="Arimo"/>
              </a:rPr>
              <a:t>Recommends </a:t>
            </a:r>
            <a:r>
              <a:rPr lang="en-US" sz="2499">
                <a:solidFill>
                  <a:srgbClr val="C1FF72"/>
                </a:solidFill>
                <a:latin typeface="Arimo"/>
              </a:rPr>
              <a:t>Ayurvedic medicines</a:t>
            </a:r>
            <a:r>
              <a:rPr lang="en-US" sz="2499">
                <a:solidFill>
                  <a:srgbClr val="FFFFFF"/>
                </a:solidFill>
                <a:latin typeface="Arimo"/>
              </a:rPr>
              <a:t>.</a:t>
            </a:r>
          </a:p>
          <a:p>
            <a:pPr marL="539749" lvl="1" indent="-269875" algn="l">
              <a:lnSpc>
                <a:spcPts val="3124"/>
              </a:lnSpc>
              <a:buFont typeface="Arial"/>
              <a:buChar char="•"/>
            </a:pPr>
            <a:r>
              <a:rPr lang="en-US" sz="2499">
                <a:solidFill>
                  <a:srgbClr val="FFFFFF"/>
                </a:solidFill>
                <a:latin typeface="Arimo"/>
              </a:rPr>
              <a:t>May suggest contacting a physician.</a:t>
            </a:r>
          </a:p>
        </p:txBody>
      </p:sp>
      <p:sp>
        <p:nvSpPr>
          <p:cNvPr id="14" name="TextBox 14"/>
          <p:cNvSpPr txBox="1"/>
          <p:nvPr/>
        </p:nvSpPr>
        <p:spPr>
          <a:xfrm>
            <a:off x="9143651" y="6134512"/>
            <a:ext cx="8115649" cy="3059112"/>
          </a:xfrm>
          <a:prstGeom prst="rect">
            <a:avLst/>
          </a:prstGeom>
        </p:spPr>
        <p:txBody>
          <a:bodyPr lIns="0" tIns="0" rIns="0" bIns="0" rtlCol="0" anchor="t">
            <a:spAutoFit/>
          </a:bodyPr>
          <a:lstStyle/>
          <a:p>
            <a:pPr>
              <a:lnSpc>
                <a:spcPts val="2699"/>
              </a:lnSpc>
            </a:pPr>
            <a:r>
              <a:rPr lang="en-US" sz="2499">
                <a:solidFill>
                  <a:srgbClr val="F9D448"/>
                </a:solidFill>
                <a:latin typeface="Arimo Semi-Bold"/>
              </a:rPr>
              <a:t>Mobile Application:</a:t>
            </a:r>
          </a:p>
          <a:p>
            <a:pPr>
              <a:lnSpc>
                <a:spcPts val="3124"/>
              </a:lnSpc>
            </a:pPr>
            <a:endParaRPr lang="en-US" sz="2499">
              <a:solidFill>
                <a:srgbClr val="F9D448"/>
              </a:solidFill>
              <a:latin typeface="Arimo Semi-Bold"/>
            </a:endParaRPr>
          </a:p>
          <a:p>
            <a:pPr marL="539749" lvl="1" indent="-269875" algn="l">
              <a:lnSpc>
                <a:spcPts val="3124"/>
              </a:lnSpc>
              <a:buFont typeface="Arial"/>
              <a:buChar char="•"/>
            </a:pPr>
            <a:r>
              <a:rPr lang="en-US" sz="2499">
                <a:solidFill>
                  <a:srgbClr val="FFFFFF"/>
                </a:solidFill>
                <a:latin typeface="Arimo"/>
              </a:rPr>
              <a:t>Tracks user's vitals.</a:t>
            </a:r>
          </a:p>
          <a:p>
            <a:pPr marL="539749" lvl="1" indent="-269875" algn="l">
              <a:lnSpc>
                <a:spcPts val="3124"/>
              </a:lnSpc>
              <a:buFont typeface="Arial"/>
              <a:buChar char="•"/>
            </a:pPr>
            <a:r>
              <a:rPr lang="en-US" sz="2499">
                <a:solidFill>
                  <a:srgbClr val="FFFFFF"/>
                </a:solidFill>
                <a:latin typeface="Arimo"/>
              </a:rPr>
              <a:t>Uses vital data for diagnosis.</a:t>
            </a:r>
          </a:p>
          <a:p>
            <a:pPr marL="539749" lvl="1" indent="-269875" algn="l">
              <a:lnSpc>
                <a:spcPts val="3124"/>
              </a:lnSpc>
              <a:buFont typeface="Arial"/>
              <a:buChar char="•"/>
            </a:pPr>
            <a:r>
              <a:rPr lang="en-US" sz="2499">
                <a:solidFill>
                  <a:srgbClr val="FFFFFF"/>
                </a:solidFill>
                <a:latin typeface="Arimo"/>
              </a:rPr>
              <a:t>Considers immediate symptoms.</a:t>
            </a:r>
          </a:p>
          <a:p>
            <a:pPr marL="539749" lvl="1" indent="-269875" algn="l">
              <a:lnSpc>
                <a:spcPts val="3124"/>
              </a:lnSpc>
              <a:buFont typeface="Arial"/>
              <a:buChar char="•"/>
            </a:pPr>
            <a:r>
              <a:rPr lang="en-US" sz="2499">
                <a:solidFill>
                  <a:srgbClr val="FFFFFF"/>
                </a:solidFill>
                <a:latin typeface="Arimo"/>
              </a:rPr>
              <a:t>Offers the same features as the website.</a:t>
            </a:r>
          </a:p>
          <a:p>
            <a:pPr marL="539749" lvl="1" indent="-269875" algn="l">
              <a:lnSpc>
                <a:spcPts val="3124"/>
              </a:lnSpc>
              <a:buFont typeface="Arial"/>
              <a:buChar char="•"/>
            </a:pPr>
            <a:r>
              <a:rPr lang="en-US" sz="2499">
                <a:solidFill>
                  <a:srgbClr val="FFFFFF"/>
                </a:solidFill>
                <a:latin typeface="Arimo"/>
              </a:rPr>
              <a:t>Enhances accessibility to physicians.</a:t>
            </a:r>
          </a:p>
          <a:p>
            <a:pPr marL="539749" lvl="1" indent="-269875" algn="l">
              <a:lnSpc>
                <a:spcPts val="3124"/>
              </a:lnSpc>
              <a:buFont typeface="Arial"/>
              <a:buChar char="•"/>
            </a:pPr>
            <a:r>
              <a:rPr lang="en-US" sz="2499">
                <a:solidFill>
                  <a:srgbClr val="FFFFFF"/>
                </a:solidFill>
                <a:latin typeface="Arimo"/>
              </a:rPr>
              <a:t>Features an </a:t>
            </a:r>
            <a:r>
              <a:rPr lang="en-US" sz="2499">
                <a:solidFill>
                  <a:srgbClr val="FF5757"/>
                </a:solidFill>
                <a:latin typeface="Arimo"/>
              </a:rPr>
              <a:t>SOS function</a:t>
            </a:r>
            <a:r>
              <a:rPr lang="en-US" sz="2499">
                <a:solidFill>
                  <a:srgbClr val="FFFFFF"/>
                </a:solidFill>
                <a:latin typeface="Arimo"/>
              </a:rPr>
              <a:t> for severe illnesses.</a:t>
            </a:r>
          </a:p>
        </p:txBody>
      </p:sp>
      <p:sp>
        <p:nvSpPr>
          <p:cNvPr id="15" name="TextBox 15"/>
          <p:cNvSpPr txBox="1"/>
          <p:nvPr/>
        </p:nvSpPr>
        <p:spPr>
          <a:xfrm>
            <a:off x="9230106" y="5660144"/>
            <a:ext cx="5344598" cy="257557"/>
          </a:xfrm>
          <a:prstGeom prst="rect">
            <a:avLst/>
          </a:prstGeom>
        </p:spPr>
        <p:txBody>
          <a:bodyPr lIns="0" tIns="0" rIns="0" bIns="0" rtlCol="0" anchor="t">
            <a:spAutoFit/>
          </a:bodyPr>
          <a:lstStyle/>
          <a:p>
            <a:pPr algn="ctr">
              <a:lnSpc>
                <a:spcPts val="2052"/>
              </a:lnSpc>
              <a:spcBef>
                <a:spcPct val="0"/>
              </a:spcBef>
            </a:pPr>
            <a:r>
              <a:rPr lang="en-US" sz="1900">
                <a:solidFill>
                  <a:srgbClr val="C1FF72"/>
                </a:solidFill>
                <a:latin typeface="League Spartan"/>
              </a:rPr>
              <a:t>Representative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13300188" y="5299188"/>
            <a:ext cx="4987812" cy="4987812"/>
          </a:xfrm>
          <a:custGeom>
            <a:avLst/>
            <a:gdLst/>
            <a:ahLst/>
            <a:cxnLst/>
            <a:rect l="l" t="t" r="r" b="b"/>
            <a:pathLst>
              <a:path w="4987812" h="4987812">
                <a:moveTo>
                  <a:pt x="0" y="0"/>
                </a:moveTo>
                <a:lnTo>
                  <a:pt x="4987812" y="0"/>
                </a:lnTo>
                <a:lnTo>
                  <a:pt x="4987812" y="4987812"/>
                </a:lnTo>
                <a:lnTo>
                  <a:pt x="0" y="4987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127203" y="3815638"/>
            <a:ext cx="10676087" cy="4352925"/>
          </a:xfrm>
          <a:prstGeom prst="rect">
            <a:avLst/>
          </a:prstGeom>
        </p:spPr>
        <p:txBody>
          <a:bodyPr lIns="0" tIns="0" rIns="0" bIns="0" rtlCol="0" anchor="t">
            <a:spAutoFit/>
          </a:bodyPr>
          <a:lstStyle/>
          <a:p>
            <a:pPr>
              <a:lnSpc>
                <a:spcPts val="2699"/>
              </a:lnSpc>
            </a:pPr>
            <a:endParaRPr/>
          </a:p>
          <a:p>
            <a:pPr marL="539749" lvl="1" indent="-269875" algn="l">
              <a:lnSpc>
                <a:spcPts val="2699"/>
              </a:lnSpc>
              <a:buFont typeface="Arial"/>
              <a:buChar char="•"/>
            </a:pPr>
            <a:r>
              <a:rPr lang="en-US" sz="2499">
                <a:solidFill>
                  <a:srgbClr val="00DCFF"/>
                </a:solidFill>
                <a:latin typeface="Arimo"/>
              </a:rPr>
              <a:t>Health Harmony</a:t>
            </a:r>
            <a:r>
              <a:rPr lang="en-US" sz="2499">
                <a:solidFill>
                  <a:srgbClr val="FFFFFF"/>
                </a:solidFill>
                <a:latin typeface="Arimo"/>
              </a:rPr>
              <a:t> can be used in various real-world scenarios:</a:t>
            </a:r>
          </a:p>
          <a:p>
            <a:pPr algn="l">
              <a:lnSpc>
                <a:spcPts val="2699"/>
              </a:lnSpc>
            </a:pPr>
            <a:endParaRPr lang="en-US" sz="2499">
              <a:solidFill>
                <a:srgbClr val="FFFFFF"/>
              </a:solidFill>
              <a:latin typeface="Arimo"/>
            </a:endParaRPr>
          </a:p>
          <a:p>
            <a:pPr marL="1079499" lvl="2" indent="-359833" algn="l">
              <a:lnSpc>
                <a:spcPts val="2699"/>
              </a:lnSpc>
              <a:buFont typeface="Arial"/>
              <a:buChar char="⚬"/>
            </a:pPr>
            <a:r>
              <a:rPr lang="en-US" sz="2499">
                <a:solidFill>
                  <a:srgbClr val="FFFFFF"/>
                </a:solidFill>
                <a:latin typeface="Arimo"/>
              </a:rPr>
              <a:t>Daily health monitoring</a:t>
            </a:r>
          </a:p>
          <a:p>
            <a:pPr marL="1079499" lvl="2" indent="-359833" algn="l">
              <a:lnSpc>
                <a:spcPts val="2699"/>
              </a:lnSpc>
              <a:buFont typeface="Arial"/>
              <a:buChar char="⚬"/>
            </a:pPr>
            <a:r>
              <a:rPr lang="en-US" sz="2499">
                <a:solidFill>
                  <a:srgbClr val="FFFFFF"/>
                </a:solidFill>
                <a:latin typeface="Arimo"/>
              </a:rPr>
              <a:t>Managing lifestyle diseases</a:t>
            </a:r>
          </a:p>
          <a:p>
            <a:pPr marL="1079499" lvl="2" indent="-359833" algn="l">
              <a:lnSpc>
                <a:spcPts val="2699"/>
              </a:lnSpc>
              <a:buFont typeface="Arial"/>
              <a:buChar char="⚬"/>
            </a:pPr>
            <a:r>
              <a:rPr lang="en-US" sz="2499">
                <a:solidFill>
                  <a:srgbClr val="FFFFFF"/>
                </a:solidFill>
                <a:latin typeface="Arimo"/>
              </a:rPr>
              <a:t>Emergency health response</a:t>
            </a:r>
          </a:p>
          <a:p>
            <a:pPr marL="1079499" lvl="2" indent="-359833" algn="l">
              <a:lnSpc>
                <a:spcPts val="2699"/>
              </a:lnSpc>
              <a:buFont typeface="Arial"/>
              <a:buChar char="⚬"/>
            </a:pPr>
            <a:r>
              <a:rPr lang="en-US" sz="2499">
                <a:solidFill>
                  <a:srgbClr val="FFFFFF"/>
                </a:solidFill>
                <a:latin typeface="Arimo"/>
              </a:rPr>
              <a:t>Easy access to prescribed medicines and recommended physicians.</a:t>
            </a:r>
          </a:p>
          <a:p>
            <a:pPr algn="l">
              <a:lnSpc>
                <a:spcPts val="2699"/>
              </a:lnSpc>
            </a:pPr>
            <a:endParaRPr lang="en-US" sz="2499">
              <a:solidFill>
                <a:srgbClr val="FFFFFF"/>
              </a:solidFill>
              <a:latin typeface="Arimo"/>
            </a:endParaRPr>
          </a:p>
          <a:p>
            <a:pPr algn="l">
              <a:lnSpc>
                <a:spcPts val="2699"/>
              </a:lnSpc>
            </a:pPr>
            <a:endParaRPr lang="en-US" sz="2499">
              <a:solidFill>
                <a:srgbClr val="FFFFFF"/>
              </a:solidFill>
              <a:latin typeface="Arimo"/>
            </a:endParaRPr>
          </a:p>
          <a:p>
            <a:pPr marL="539749" lvl="1" indent="-269875" algn="l">
              <a:lnSpc>
                <a:spcPts val="2699"/>
              </a:lnSpc>
              <a:buFont typeface="Arial"/>
              <a:buChar char="•"/>
            </a:pPr>
            <a:r>
              <a:rPr lang="en-US" sz="2499">
                <a:solidFill>
                  <a:srgbClr val="FFFFFF"/>
                </a:solidFill>
                <a:latin typeface="Arimo"/>
              </a:rPr>
              <a:t>Dependencies: Access to a database of Ayurvedic remedies and emergency contact information.</a:t>
            </a:r>
          </a:p>
          <a:p>
            <a:pPr algn="l">
              <a:lnSpc>
                <a:spcPts val="2699"/>
              </a:lnSpc>
            </a:pPr>
            <a:endParaRPr lang="en-US" sz="2499">
              <a:solidFill>
                <a:srgbClr val="FFFFFF"/>
              </a:solidFill>
              <a:latin typeface="Arimo"/>
            </a:endParaRPr>
          </a:p>
        </p:txBody>
      </p:sp>
      <p:sp>
        <p:nvSpPr>
          <p:cNvPr id="4" name="AutoShape 4"/>
          <p:cNvSpPr/>
          <p:nvPr/>
        </p:nvSpPr>
        <p:spPr>
          <a:xfrm>
            <a:off x="1028351" y="2317811"/>
            <a:ext cx="4336305" cy="0"/>
          </a:xfrm>
          <a:prstGeom prst="line">
            <a:avLst/>
          </a:prstGeom>
          <a:ln w="142875" cap="rnd">
            <a:solidFill>
              <a:srgbClr val="7CA655"/>
            </a:solidFill>
            <a:prstDash val="solid"/>
            <a:headEnd type="none" w="sm" len="sm"/>
            <a:tailEnd type="none" w="sm" len="sm"/>
          </a:ln>
        </p:spPr>
        <p:txBody>
          <a:bodyPr/>
          <a:lstStyle/>
          <a:p>
            <a:endParaRPr lang="en-IN"/>
          </a:p>
        </p:txBody>
      </p:sp>
      <p:grpSp>
        <p:nvGrpSpPr>
          <p:cNvPr id="5" name="Group 5"/>
          <p:cNvGrpSpPr>
            <a:grpSpLocks noChangeAspect="1"/>
          </p:cNvGrpSpPr>
          <p:nvPr/>
        </p:nvGrpSpPr>
        <p:grpSpPr>
          <a:xfrm>
            <a:off x="11105527" y="2214939"/>
            <a:ext cx="5857146" cy="5857123"/>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IN"/>
            </a:p>
          </p:txBody>
        </p:sp>
      </p:grpSp>
      <p:sp>
        <p:nvSpPr>
          <p:cNvPr id="7" name="TextBox 7"/>
          <p:cNvSpPr txBox="1"/>
          <p:nvPr/>
        </p:nvSpPr>
        <p:spPr>
          <a:xfrm>
            <a:off x="1028700" y="1191021"/>
            <a:ext cx="8671214"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Idea / Approach Details</a:t>
            </a:r>
          </a:p>
        </p:txBody>
      </p:sp>
      <p:sp>
        <p:nvSpPr>
          <p:cNvPr id="8" name="TextBox 8"/>
          <p:cNvSpPr txBox="1"/>
          <p:nvPr/>
        </p:nvSpPr>
        <p:spPr>
          <a:xfrm>
            <a:off x="1028700" y="2889808"/>
            <a:ext cx="8671214" cy="478155"/>
          </a:xfrm>
          <a:prstGeom prst="rect">
            <a:avLst/>
          </a:prstGeom>
        </p:spPr>
        <p:txBody>
          <a:bodyPr lIns="0" tIns="0" rIns="0" bIns="0" rtlCol="0" anchor="t">
            <a:spAutoFit/>
          </a:bodyPr>
          <a:lstStyle/>
          <a:p>
            <a:pPr algn="l">
              <a:lnSpc>
                <a:spcPts val="3509"/>
              </a:lnSpc>
            </a:pPr>
            <a:r>
              <a:rPr lang="en-US" sz="3249">
                <a:solidFill>
                  <a:srgbClr val="C1FF72"/>
                </a:solidFill>
                <a:latin typeface="Arimo Bold"/>
              </a:rPr>
              <a:t>Real-World Applications of </a:t>
            </a:r>
            <a:r>
              <a:rPr lang="en-US" sz="3249">
                <a:solidFill>
                  <a:srgbClr val="00DCFF"/>
                </a:solidFill>
                <a:latin typeface="Arimo Bold"/>
              </a:rPr>
              <a:t>Health Harmony</a:t>
            </a:r>
          </a:p>
        </p:txBody>
      </p:sp>
      <p:sp>
        <p:nvSpPr>
          <p:cNvPr id="9" name="TextBox 9"/>
          <p:cNvSpPr txBox="1"/>
          <p:nvPr/>
        </p:nvSpPr>
        <p:spPr>
          <a:xfrm>
            <a:off x="12393121" y="1533920"/>
            <a:ext cx="3281958" cy="371476"/>
          </a:xfrm>
          <a:prstGeom prst="rect">
            <a:avLst/>
          </a:prstGeom>
        </p:spPr>
        <p:txBody>
          <a:bodyPr lIns="0" tIns="0" rIns="0" bIns="0" rtlCol="0" anchor="t">
            <a:spAutoFit/>
          </a:bodyPr>
          <a:lstStyle/>
          <a:p>
            <a:pPr algn="ctr">
              <a:lnSpc>
                <a:spcPts val="2700"/>
              </a:lnSpc>
              <a:spcBef>
                <a:spcPct val="0"/>
              </a:spcBef>
            </a:pPr>
            <a:r>
              <a:rPr lang="en-US" sz="2500">
                <a:solidFill>
                  <a:srgbClr val="C1FF72"/>
                </a:solidFill>
                <a:latin typeface="Arimo Bold"/>
              </a:rPr>
              <a:t>Representative Image</a:t>
            </a: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850198"/>
            <a:ext cx="4438839" cy="4438839"/>
          </a:xfrm>
          <a:custGeom>
            <a:avLst/>
            <a:gdLst/>
            <a:ahLst/>
            <a:cxnLst/>
            <a:rect l="l" t="t" r="r" b="b"/>
            <a:pathLst>
              <a:path w="4438839" h="4438839">
                <a:moveTo>
                  <a:pt x="0" y="0"/>
                </a:moveTo>
                <a:lnTo>
                  <a:pt x="4438839" y="0"/>
                </a:lnTo>
                <a:lnTo>
                  <a:pt x="4438839" y="4438839"/>
                </a:lnTo>
                <a:lnTo>
                  <a:pt x="0" y="4438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11190775" y="2453524"/>
            <a:ext cx="6068525" cy="0"/>
          </a:xfrm>
          <a:prstGeom prst="line">
            <a:avLst/>
          </a:prstGeom>
          <a:ln w="142875" cap="rnd">
            <a:solidFill>
              <a:srgbClr val="7CA655"/>
            </a:solidFill>
            <a:prstDash val="solid"/>
            <a:headEnd type="none" w="sm" len="sm"/>
            <a:tailEnd type="none" w="sm" len="sm"/>
          </a:ln>
        </p:spPr>
        <p:txBody>
          <a:bodyPr/>
          <a:lstStyle/>
          <a:p>
            <a:endParaRPr lang="en-IN"/>
          </a:p>
        </p:txBody>
      </p:sp>
      <p:sp>
        <p:nvSpPr>
          <p:cNvPr id="4" name="Freeform 4"/>
          <p:cNvSpPr/>
          <p:nvPr/>
        </p:nvSpPr>
        <p:spPr>
          <a:xfrm>
            <a:off x="1977546" y="2157965"/>
            <a:ext cx="6352069" cy="6352069"/>
          </a:xfrm>
          <a:custGeom>
            <a:avLst/>
            <a:gdLst/>
            <a:ahLst/>
            <a:cxnLst/>
            <a:rect l="l" t="t" r="r" b="b"/>
            <a:pathLst>
              <a:path w="6352069" h="6352069">
                <a:moveTo>
                  <a:pt x="0" y="0"/>
                </a:moveTo>
                <a:lnTo>
                  <a:pt x="6352069" y="0"/>
                </a:lnTo>
                <a:lnTo>
                  <a:pt x="6352069" y="6352069"/>
                </a:lnTo>
                <a:lnTo>
                  <a:pt x="0" y="6352069"/>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5153581" y="1076325"/>
            <a:ext cx="12105719" cy="714375"/>
          </a:xfrm>
          <a:prstGeom prst="rect">
            <a:avLst/>
          </a:prstGeom>
        </p:spPr>
        <p:txBody>
          <a:bodyPr lIns="0" tIns="0" rIns="0" bIns="0" rtlCol="0" anchor="t">
            <a:spAutoFit/>
          </a:bodyPr>
          <a:lstStyle/>
          <a:p>
            <a:pPr algn="r">
              <a:lnSpc>
                <a:spcPts val="5400"/>
              </a:lnSpc>
            </a:pPr>
            <a:r>
              <a:rPr lang="en-US" sz="5000">
                <a:solidFill>
                  <a:srgbClr val="FFFFFF"/>
                </a:solidFill>
                <a:latin typeface="League Spartan"/>
              </a:rPr>
              <a:t>Software / Hardware Specifications</a:t>
            </a:r>
          </a:p>
        </p:txBody>
      </p:sp>
      <p:sp>
        <p:nvSpPr>
          <p:cNvPr id="6" name="TextBox 6"/>
          <p:cNvSpPr txBox="1"/>
          <p:nvPr/>
        </p:nvSpPr>
        <p:spPr>
          <a:xfrm>
            <a:off x="8672318" y="3125037"/>
            <a:ext cx="8671214" cy="478155"/>
          </a:xfrm>
          <a:prstGeom prst="rect">
            <a:avLst/>
          </a:prstGeom>
        </p:spPr>
        <p:txBody>
          <a:bodyPr lIns="0" tIns="0" rIns="0" bIns="0" rtlCol="0" anchor="t">
            <a:spAutoFit/>
          </a:bodyPr>
          <a:lstStyle/>
          <a:p>
            <a:pPr algn="r">
              <a:lnSpc>
                <a:spcPts val="3509"/>
              </a:lnSpc>
            </a:pPr>
            <a:r>
              <a:rPr lang="en-US" sz="3249">
                <a:solidFill>
                  <a:srgbClr val="C1FF72"/>
                </a:solidFill>
                <a:latin typeface="Arimo Bold"/>
              </a:rPr>
              <a:t>The Technology Behind</a:t>
            </a:r>
            <a:r>
              <a:rPr lang="en-US" sz="3249">
                <a:solidFill>
                  <a:srgbClr val="00DCFF"/>
                </a:solidFill>
                <a:latin typeface="Arimo Bold"/>
              </a:rPr>
              <a:t> Health Harmony</a:t>
            </a:r>
          </a:p>
        </p:txBody>
      </p:sp>
      <p:sp>
        <p:nvSpPr>
          <p:cNvPr id="7" name="TextBox 7"/>
          <p:cNvSpPr txBox="1"/>
          <p:nvPr/>
        </p:nvSpPr>
        <p:spPr>
          <a:xfrm>
            <a:off x="8588086" y="4212792"/>
            <a:ext cx="8839676" cy="3019425"/>
          </a:xfrm>
          <a:prstGeom prst="rect">
            <a:avLst/>
          </a:prstGeom>
        </p:spPr>
        <p:txBody>
          <a:bodyPr lIns="0" tIns="0" rIns="0" bIns="0" rtlCol="0" anchor="t">
            <a:spAutoFit/>
          </a:bodyPr>
          <a:lstStyle/>
          <a:p>
            <a:pPr algn="just">
              <a:lnSpc>
                <a:spcPts val="2699"/>
              </a:lnSpc>
            </a:pPr>
            <a:endParaRPr dirty="0"/>
          </a:p>
          <a:p>
            <a:pPr marL="539749" lvl="1" indent="-269875" algn="just">
              <a:lnSpc>
                <a:spcPts val="2699"/>
              </a:lnSpc>
              <a:buFont typeface="Arial"/>
              <a:buChar char="•"/>
            </a:pPr>
            <a:r>
              <a:rPr lang="en-US" sz="2499" dirty="0">
                <a:solidFill>
                  <a:srgbClr val="FFFFFF"/>
                </a:solidFill>
                <a:latin typeface="Arimo"/>
              </a:rPr>
              <a:t>Our app operates on both web and mobile platforms.</a:t>
            </a:r>
          </a:p>
          <a:p>
            <a:pPr algn="just">
              <a:lnSpc>
                <a:spcPts val="2699"/>
              </a:lnSpc>
            </a:pPr>
            <a:endParaRPr lang="en-US" sz="2499" dirty="0">
              <a:solidFill>
                <a:srgbClr val="FFFFFF"/>
              </a:solidFill>
              <a:latin typeface="Arimo"/>
            </a:endParaRPr>
          </a:p>
          <a:p>
            <a:pPr marL="539749" lvl="1" indent="-269875" algn="just">
              <a:lnSpc>
                <a:spcPts val="2699"/>
              </a:lnSpc>
              <a:buFont typeface="Arial"/>
              <a:buChar char="•"/>
            </a:pPr>
            <a:r>
              <a:rPr lang="en-US" sz="2499" dirty="0">
                <a:solidFill>
                  <a:srgbClr val="FFFFFF"/>
                </a:solidFill>
                <a:latin typeface="Arimo"/>
              </a:rPr>
              <a:t>Backend: </a:t>
            </a:r>
            <a:r>
              <a:rPr lang="en-US" sz="2499" dirty="0">
                <a:solidFill>
                  <a:srgbClr val="F9D448"/>
                </a:solidFill>
                <a:latin typeface="Arimo"/>
              </a:rPr>
              <a:t>Wix</a:t>
            </a:r>
            <a:r>
              <a:rPr lang="en-US" sz="2499" dirty="0">
                <a:solidFill>
                  <a:srgbClr val="FFFFFF"/>
                </a:solidFill>
                <a:latin typeface="Arimo"/>
              </a:rPr>
              <a:t> website builder, </a:t>
            </a:r>
            <a:r>
              <a:rPr lang="en-US" sz="2499" dirty="0">
                <a:solidFill>
                  <a:srgbClr val="00DCFF"/>
                </a:solidFill>
                <a:latin typeface="Arimo"/>
              </a:rPr>
              <a:t>Python</a:t>
            </a:r>
            <a:r>
              <a:rPr lang="en-US" sz="2499" dirty="0">
                <a:solidFill>
                  <a:srgbClr val="FFFFFF"/>
                </a:solidFill>
                <a:latin typeface="Arimo"/>
              </a:rPr>
              <a:t>, and </a:t>
            </a:r>
            <a:r>
              <a:rPr lang="en-US" sz="2499" dirty="0">
                <a:solidFill>
                  <a:srgbClr val="C1FF72"/>
                </a:solidFill>
                <a:latin typeface="Arimo"/>
              </a:rPr>
              <a:t>C</a:t>
            </a:r>
            <a:r>
              <a:rPr lang="en-US" sz="2499" dirty="0">
                <a:solidFill>
                  <a:srgbClr val="FFFFFF"/>
                </a:solidFill>
                <a:latin typeface="Arimo"/>
              </a:rPr>
              <a:t> libraries.</a:t>
            </a:r>
          </a:p>
          <a:p>
            <a:pPr algn="just">
              <a:lnSpc>
                <a:spcPts val="2699"/>
              </a:lnSpc>
            </a:pPr>
            <a:endParaRPr lang="en-US" sz="2499" dirty="0">
              <a:solidFill>
                <a:srgbClr val="FFFFFF"/>
              </a:solidFill>
              <a:latin typeface="Arimo"/>
            </a:endParaRPr>
          </a:p>
          <a:p>
            <a:pPr marL="539749" lvl="1" indent="-269875" algn="just">
              <a:lnSpc>
                <a:spcPts val="2699"/>
              </a:lnSpc>
              <a:buFont typeface="Arial"/>
              <a:buChar char="•"/>
            </a:pPr>
            <a:r>
              <a:rPr lang="en-US" sz="2499" dirty="0">
                <a:solidFill>
                  <a:srgbClr val="FFFFFF"/>
                </a:solidFill>
                <a:latin typeface="Arimo"/>
              </a:rPr>
              <a:t>Frontend: </a:t>
            </a:r>
            <a:r>
              <a:rPr lang="en-US" sz="2499" dirty="0">
                <a:solidFill>
                  <a:srgbClr val="F9D448"/>
                </a:solidFill>
                <a:latin typeface="Arimo"/>
              </a:rPr>
              <a:t>User-friendly</a:t>
            </a:r>
            <a:r>
              <a:rPr lang="en-US" sz="2499" dirty="0">
                <a:solidFill>
                  <a:srgbClr val="FFFFFF"/>
                </a:solidFill>
                <a:latin typeface="Arimo"/>
              </a:rPr>
              <a:t> and intuitive interface.</a:t>
            </a:r>
          </a:p>
          <a:p>
            <a:pPr algn="just">
              <a:lnSpc>
                <a:spcPts val="2699"/>
              </a:lnSpc>
            </a:pPr>
            <a:endParaRPr lang="en-US" sz="2499" dirty="0">
              <a:solidFill>
                <a:srgbClr val="FFFFFF"/>
              </a:solidFill>
              <a:latin typeface="Arimo"/>
            </a:endParaRPr>
          </a:p>
          <a:p>
            <a:pPr marL="539749" lvl="1" indent="-269875" algn="just">
              <a:lnSpc>
                <a:spcPts val="2699"/>
              </a:lnSpc>
              <a:buFont typeface="Arial"/>
              <a:buChar char="•"/>
            </a:pPr>
            <a:r>
              <a:rPr lang="en-US" sz="2499" dirty="0">
                <a:solidFill>
                  <a:srgbClr val="FFFFFF"/>
                </a:solidFill>
                <a:latin typeface="Arimo"/>
              </a:rPr>
              <a:t>Hardware: </a:t>
            </a:r>
            <a:r>
              <a:rPr lang="en-US" sz="2499" dirty="0">
                <a:solidFill>
                  <a:srgbClr val="F9D448"/>
                </a:solidFill>
                <a:latin typeface="Arimo"/>
              </a:rPr>
              <a:t>Compatible</a:t>
            </a:r>
            <a:r>
              <a:rPr lang="en-US" sz="2499" dirty="0">
                <a:solidFill>
                  <a:srgbClr val="FFFFFF"/>
                </a:solidFill>
                <a:latin typeface="Arimo"/>
              </a:rPr>
              <a:t> with most smartphones.</a:t>
            </a:r>
          </a:p>
          <a:p>
            <a:pPr algn="just">
              <a:lnSpc>
                <a:spcPts val="2699"/>
              </a:lnSpc>
            </a:pPr>
            <a:endParaRPr lang="en-US" sz="2499" dirty="0">
              <a:solidFill>
                <a:srgbClr val="FFFFFF"/>
              </a:solidFill>
              <a:latin typeface="Arimo"/>
            </a:endParaRPr>
          </a:p>
        </p:txBody>
      </p:sp>
      <p:sp>
        <p:nvSpPr>
          <p:cNvPr id="8" name="Freeform 8"/>
          <p:cNvSpPr/>
          <p:nvPr/>
        </p:nvSpPr>
        <p:spPr>
          <a:xfrm rot="-5400000">
            <a:off x="13007070" y="5006070"/>
            <a:ext cx="5280930" cy="5280930"/>
          </a:xfrm>
          <a:custGeom>
            <a:avLst/>
            <a:gdLst/>
            <a:ahLst/>
            <a:cxnLst/>
            <a:rect l="l" t="t" r="r" b="b"/>
            <a:pathLst>
              <a:path w="5280930" h="5280930">
                <a:moveTo>
                  <a:pt x="0" y="0"/>
                </a:moveTo>
                <a:lnTo>
                  <a:pt x="5280930" y="0"/>
                </a:lnTo>
                <a:lnTo>
                  <a:pt x="5280930" y="5280930"/>
                </a:lnTo>
                <a:lnTo>
                  <a:pt x="0" y="5280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TextBox 9"/>
          <p:cNvSpPr txBox="1"/>
          <p:nvPr/>
        </p:nvSpPr>
        <p:spPr>
          <a:xfrm>
            <a:off x="3512602" y="8886824"/>
            <a:ext cx="3281958" cy="371476"/>
          </a:xfrm>
          <a:prstGeom prst="rect">
            <a:avLst/>
          </a:prstGeom>
        </p:spPr>
        <p:txBody>
          <a:bodyPr lIns="0" tIns="0" rIns="0" bIns="0" rtlCol="0" anchor="t">
            <a:spAutoFit/>
          </a:bodyPr>
          <a:lstStyle/>
          <a:p>
            <a:pPr algn="ctr">
              <a:lnSpc>
                <a:spcPts val="2700"/>
              </a:lnSpc>
              <a:spcBef>
                <a:spcPct val="0"/>
              </a:spcBef>
            </a:pPr>
            <a:r>
              <a:rPr lang="en-US" sz="2500">
                <a:solidFill>
                  <a:srgbClr val="C1FF72"/>
                </a:solidFill>
                <a:latin typeface="Arimo Bold"/>
              </a:rPr>
              <a:t>Representative Image</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2276360" cy="738584"/>
          </a:xfrm>
          <a:prstGeom prst="rect">
            <a:avLst/>
          </a:prstGeom>
        </p:spPr>
        <p:txBody>
          <a:bodyPr lIns="0" tIns="0" rIns="0" bIns="0" rtlCol="0" anchor="t">
            <a:spAutoFit/>
          </a:bodyPr>
          <a:lstStyle/>
          <a:p>
            <a:pPr algn="just">
              <a:lnSpc>
                <a:spcPts val="5765"/>
              </a:lnSpc>
            </a:pPr>
            <a:r>
              <a:rPr lang="en-US" sz="5338">
                <a:solidFill>
                  <a:srgbClr val="FFFFFF"/>
                </a:solidFill>
                <a:latin typeface="League Spartan"/>
              </a:rPr>
              <a:t>Methodology &amp; Working Principle</a:t>
            </a:r>
          </a:p>
        </p:txBody>
      </p:sp>
      <p:sp>
        <p:nvSpPr>
          <p:cNvPr id="3" name="AutoShape 3"/>
          <p:cNvSpPr/>
          <p:nvPr/>
        </p:nvSpPr>
        <p:spPr>
          <a:xfrm flipV="1">
            <a:off x="1008688" y="2409783"/>
            <a:ext cx="5456307" cy="0"/>
          </a:xfrm>
          <a:prstGeom prst="line">
            <a:avLst/>
          </a:prstGeom>
          <a:ln w="142875" cap="rnd">
            <a:solidFill>
              <a:srgbClr val="7CA655"/>
            </a:solidFill>
            <a:prstDash val="solid"/>
            <a:headEnd type="none" w="sm" len="sm"/>
            <a:tailEnd type="none" w="sm" len="sm"/>
          </a:ln>
        </p:spPr>
        <p:txBody>
          <a:bodyPr/>
          <a:lstStyle/>
          <a:p>
            <a:endParaRPr lang="en-IN"/>
          </a:p>
        </p:txBody>
      </p:sp>
      <p:sp>
        <p:nvSpPr>
          <p:cNvPr id="4" name="Freeform 4"/>
          <p:cNvSpPr/>
          <p:nvPr/>
        </p:nvSpPr>
        <p:spPr>
          <a:xfrm>
            <a:off x="13300188" y="0"/>
            <a:ext cx="4987812" cy="4987812"/>
          </a:xfrm>
          <a:custGeom>
            <a:avLst/>
            <a:gdLst/>
            <a:ahLst/>
            <a:cxnLst/>
            <a:rect l="l" t="t" r="r" b="b"/>
            <a:pathLst>
              <a:path w="4987812" h="4987812">
                <a:moveTo>
                  <a:pt x="0" y="0"/>
                </a:moveTo>
                <a:lnTo>
                  <a:pt x="4987812" y="0"/>
                </a:lnTo>
                <a:lnTo>
                  <a:pt x="4987812" y="4987812"/>
                </a:lnTo>
                <a:lnTo>
                  <a:pt x="0" y="4987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1008688" y="2995570"/>
            <a:ext cx="8671214" cy="478155"/>
          </a:xfrm>
          <a:prstGeom prst="rect">
            <a:avLst/>
          </a:prstGeom>
        </p:spPr>
        <p:txBody>
          <a:bodyPr lIns="0" tIns="0" rIns="0" bIns="0" rtlCol="0" anchor="t">
            <a:spAutoFit/>
          </a:bodyPr>
          <a:lstStyle/>
          <a:p>
            <a:pPr>
              <a:lnSpc>
                <a:spcPts val="3509"/>
              </a:lnSpc>
            </a:pPr>
            <a:r>
              <a:rPr lang="en-US" sz="3249">
                <a:solidFill>
                  <a:srgbClr val="C1FF72"/>
                </a:solidFill>
                <a:latin typeface="Arimo Bold"/>
              </a:rPr>
              <a:t>The Science Behind </a:t>
            </a:r>
            <a:r>
              <a:rPr lang="en-US" sz="3249">
                <a:solidFill>
                  <a:srgbClr val="00DCFF"/>
                </a:solidFill>
                <a:latin typeface="Arimo Bold"/>
              </a:rPr>
              <a:t>Health Harmony</a:t>
            </a:r>
          </a:p>
        </p:txBody>
      </p:sp>
      <p:sp>
        <p:nvSpPr>
          <p:cNvPr id="6" name="TextBox 6"/>
          <p:cNvSpPr txBox="1"/>
          <p:nvPr/>
        </p:nvSpPr>
        <p:spPr>
          <a:xfrm>
            <a:off x="1008688" y="3905250"/>
            <a:ext cx="9266919" cy="5019675"/>
          </a:xfrm>
          <a:prstGeom prst="rect">
            <a:avLst/>
          </a:prstGeom>
        </p:spPr>
        <p:txBody>
          <a:bodyPr lIns="0" tIns="0" rIns="0" bIns="0" rtlCol="0" anchor="t">
            <a:spAutoFit/>
          </a:bodyPr>
          <a:lstStyle/>
          <a:p>
            <a:pPr algn="just">
              <a:lnSpc>
                <a:spcPts val="2699"/>
              </a:lnSpc>
            </a:pPr>
            <a:r>
              <a:rPr lang="en-US" sz="2499">
                <a:solidFill>
                  <a:srgbClr val="F9D448"/>
                </a:solidFill>
                <a:latin typeface="Arimo Bold"/>
              </a:rPr>
              <a:t>Ayurvedic Foundation:</a:t>
            </a:r>
            <a:r>
              <a:rPr lang="en-US" sz="2499">
                <a:solidFill>
                  <a:srgbClr val="FFFFFF"/>
                </a:solidFill>
                <a:latin typeface="Arimo"/>
              </a:rPr>
              <a:t> </a:t>
            </a:r>
          </a:p>
          <a:p>
            <a:pPr algn="just">
              <a:lnSpc>
                <a:spcPts val="2699"/>
              </a:lnSpc>
            </a:pPr>
            <a:endParaRPr lang="en-US" sz="2499">
              <a:solidFill>
                <a:srgbClr val="FFFFFF"/>
              </a:solidFill>
              <a:latin typeface="Arimo"/>
            </a:endParaRPr>
          </a:p>
          <a:p>
            <a:pPr algn="just">
              <a:lnSpc>
                <a:spcPts val="2699"/>
              </a:lnSpc>
            </a:pPr>
            <a:r>
              <a:rPr lang="en-US" sz="2499">
                <a:solidFill>
                  <a:srgbClr val="00DCFF"/>
                </a:solidFill>
                <a:latin typeface="Arimo"/>
              </a:rPr>
              <a:t>Health Harmony</a:t>
            </a:r>
            <a:r>
              <a:rPr lang="en-US" sz="2499">
                <a:solidFill>
                  <a:srgbClr val="FFFFFF"/>
                </a:solidFill>
                <a:latin typeface="Arimo"/>
              </a:rPr>
              <a:t> is built upon Ayurvedic principles, focusing on the '</a:t>
            </a:r>
            <a:r>
              <a:rPr lang="en-US" sz="2499">
                <a:solidFill>
                  <a:srgbClr val="F9D448"/>
                </a:solidFill>
                <a:latin typeface="Arimo Bold"/>
              </a:rPr>
              <a:t>Mool Siddhant</a:t>
            </a:r>
            <a:r>
              <a:rPr lang="en-US" sz="2499">
                <a:solidFill>
                  <a:srgbClr val="FFFFFF"/>
                </a:solidFill>
                <a:latin typeface="Arimo"/>
              </a:rPr>
              <a:t>' (fundamentals) of Ayurveda. It aims to diagnose diseases by addressing the root causes that disrupt the body's balance, utilizing </a:t>
            </a:r>
            <a:r>
              <a:rPr lang="en-US" sz="2499">
                <a:solidFill>
                  <a:srgbClr val="00DCFF"/>
                </a:solidFill>
                <a:latin typeface="Arimo Bold"/>
              </a:rPr>
              <a:t>Panchakarma</a:t>
            </a:r>
            <a:r>
              <a:rPr lang="en-US" sz="2499">
                <a:solidFill>
                  <a:srgbClr val="FFFFFF"/>
                </a:solidFill>
                <a:latin typeface="Arimo"/>
              </a:rPr>
              <a:t> procedures and medicine.</a:t>
            </a:r>
          </a:p>
          <a:p>
            <a:pPr algn="just">
              <a:lnSpc>
                <a:spcPts val="2699"/>
              </a:lnSpc>
            </a:pPr>
            <a:endParaRPr lang="en-US" sz="2499">
              <a:solidFill>
                <a:srgbClr val="FFFFFF"/>
              </a:solidFill>
              <a:latin typeface="Arimo"/>
            </a:endParaRPr>
          </a:p>
          <a:p>
            <a:pPr algn="just">
              <a:lnSpc>
                <a:spcPts val="2699"/>
              </a:lnSpc>
            </a:pPr>
            <a:endParaRPr lang="en-US" sz="2499">
              <a:solidFill>
                <a:srgbClr val="FFFFFF"/>
              </a:solidFill>
              <a:latin typeface="Arimo"/>
            </a:endParaRPr>
          </a:p>
          <a:p>
            <a:pPr algn="just">
              <a:lnSpc>
                <a:spcPts val="2699"/>
              </a:lnSpc>
            </a:pPr>
            <a:endParaRPr lang="en-US" sz="2499">
              <a:solidFill>
                <a:srgbClr val="FFFFFF"/>
              </a:solidFill>
              <a:latin typeface="Arimo"/>
            </a:endParaRPr>
          </a:p>
          <a:p>
            <a:pPr algn="just">
              <a:lnSpc>
                <a:spcPts val="2699"/>
              </a:lnSpc>
            </a:pPr>
            <a:r>
              <a:rPr lang="en-US" sz="2499">
                <a:solidFill>
                  <a:srgbClr val="F9D448"/>
                </a:solidFill>
                <a:latin typeface="Arimo Bold"/>
              </a:rPr>
              <a:t>Continuous Health Monitoring: </a:t>
            </a:r>
          </a:p>
          <a:p>
            <a:pPr algn="just">
              <a:lnSpc>
                <a:spcPts val="2699"/>
              </a:lnSpc>
            </a:pPr>
            <a:endParaRPr lang="en-US" sz="2499">
              <a:solidFill>
                <a:srgbClr val="F9D448"/>
              </a:solidFill>
              <a:latin typeface="Arimo Bold"/>
            </a:endParaRPr>
          </a:p>
          <a:p>
            <a:pPr algn="just">
              <a:lnSpc>
                <a:spcPts val="2699"/>
              </a:lnSpc>
            </a:pPr>
            <a:r>
              <a:rPr lang="en-US" sz="2499">
                <a:solidFill>
                  <a:srgbClr val="FFFFFF"/>
                </a:solidFill>
                <a:latin typeface="Arimo"/>
              </a:rPr>
              <a:t>The platform continuously monitors the user's health, including vital signs like pulse rate and blood pressure.</a:t>
            </a:r>
          </a:p>
          <a:p>
            <a:pPr algn="just">
              <a:lnSpc>
                <a:spcPts val="2699"/>
              </a:lnSpc>
            </a:pPr>
            <a:endParaRPr lang="en-US" sz="2499">
              <a:solidFill>
                <a:srgbClr val="FFFFFF"/>
              </a:solidFill>
              <a:latin typeface="Arimo"/>
            </a:endParaRPr>
          </a:p>
          <a:p>
            <a:pPr algn="just">
              <a:lnSpc>
                <a:spcPts val="2699"/>
              </a:lnSpc>
            </a:pPr>
            <a:endParaRPr lang="en-US" sz="2499">
              <a:solidFill>
                <a:srgbClr val="FFFFFF"/>
              </a:solidFill>
              <a:latin typeface="Arimo"/>
            </a:endParaRPr>
          </a:p>
        </p:txBody>
      </p:sp>
      <p:grpSp>
        <p:nvGrpSpPr>
          <p:cNvPr id="7" name="Group 7"/>
          <p:cNvGrpSpPr>
            <a:grpSpLocks noChangeAspect="1"/>
          </p:cNvGrpSpPr>
          <p:nvPr/>
        </p:nvGrpSpPr>
        <p:grpSpPr>
          <a:xfrm>
            <a:off x="12012332" y="2986045"/>
            <a:ext cx="5246968" cy="5246370"/>
            <a:chOff x="0" y="0"/>
            <a:chExt cx="6350013" cy="6349289"/>
          </a:xfrm>
        </p:grpSpPr>
        <p:sp>
          <p:nvSpPr>
            <p:cNvPr id="8" name="Freeform 8"/>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24991" r="-24991"/>
              </a:stretch>
            </a:blipFill>
          </p:spPr>
          <p:txBody>
            <a:bodyPr/>
            <a:lstStyle/>
            <a:p>
              <a:endParaRPr lang="en-IN"/>
            </a:p>
          </p:txBody>
        </p:sp>
      </p:grpSp>
      <p:sp>
        <p:nvSpPr>
          <p:cNvPr id="9" name="TextBox 9"/>
          <p:cNvSpPr txBox="1"/>
          <p:nvPr/>
        </p:nvSpPr>
        <p:spPr>
          <a:xfrm>
            <a:off x="12994837" y="8470375"/>
            <a:ext cx="3281958" cy="371476"/>
          </a:xfrm>
          <a:prstGeom prst="rect">
            <a:avLst/>
          </a:prstGeom>
        </p:spPr>
        <p:txBody>
          <a:bodyPr lIns="0" tIns="0" rIns="0" bIns="0" rtlCol="0" anchor="t">
            <a:spAutoFit/>
          </a:bodyPr>
          <a:lstStyle/>
          <a:p>
            <a:pPr algn="ctr">
              <a:lnSpc>
                <a:spcPts val="2700"/>
              </a:lnSpc>
              <a:spcBef>
                <a:spcPct val="0"/>
              </a:spcBef>
            </a:pPr>
            <a:r>
              <a:rPr lang="en-US" sz="2500">
                <a:solidFill>
                  <a:srgbClr val="C1FF72"/>
                </a:solidFill>
                <a:latin typeface="Arimo Bold"/>
              </a:rPr>
              <a:t>Representative Image</a:t>
            </a:r>
          </a:p>
        </p:txBody>
      </p:sp>
    </p:spTree>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2276360" cy="738584"/>
          </a:xfrm>
          <a:prstGeom prst="rect">
            <a:avLst/>
          </a:prstGeom>
        </p:spPr>
        <p:txBody>
          <a:bodyPr lIns="0" tIns="0" rIns="0" bIns="0" rtlCol="0" anchor="t">
            <a:spAutoFit/>
          </a:bodyPr>
          <a:lstStyle/>
          <a:p>
            <a:pPr algn="just">
              <a:lnSpc>
                <a:spcPts val="5765"/>
              </a:lnSpc>
            </a:pPr>
            <a:r>
              <a:rPr lang="en-US" sz="5338">
                <a:solidFill>
                  <a:srgbClr val="FFFFFF"/>
                </a:solidFill>
                <a:latin typeface="League Spartan"/>
              </a:rPr>
              <a:t>Methodology &amp; Working Principle</a:t>
            </a:r>
          </a:p>
        </p:txBody>
      </p:sp>
      <p:sp>
        <p:nvSpPr>
          <p:cNvPr id="3" name="AutoShape 3"/>
          <p:cNvSpPr/>
          <p:nvPr/>
        </p:nvSpPr>
        <p:spPr>
          <a:xfrm flipV="1">
            <a:off x="1008688" y="2409783"/>
            <a:ext cx="5456307" cy="0"/>
          </a:xfrm>
          <a:prstGeom prst="line">
            <a:avLst/>
          </a:prstGeom>
          <a:ln w="142875" cap="rnd">
            <a:solidFill>
              <a:srgbClr val="7CA655"/>
            </a:solidFill>
            <a:prstDash val="solid"/>
            <a:headEnd type="none" w="sm" len="sm"/>
            <a:tailEnd type="none" w="sm" len="sm"/>
          </a:ln>
        </p:spPr>
        <p:txBody>
          <a:bodyPr/>
          <a:lstStyle/>
          <a:p>
            <a:endParaRPr lang="en-IN"/>
          </a:p>
        </p:txBody>
      </p:sp>
      <p:sp>
        <p:nvSpPr>
          <p:cNvPr id="4" name="Freeform 4"/>
          <p:cNvSpPr/>
          <p:nvPr/>
        </p:nvSpPr>
        <p:spPr>
          <a:xfrm>
            <a:off x="13300188" y="0"/>
            <a:ext cx="4987812" cy="4987812"/>
          </a:xfrm>
          <a:custGeom>
            <a:avLst/>
            <a:gdLst/>
            <a:ahLst/>
            <a:cxnLst/>
            <a:rect l="l" t="t" r="r" b="b"/>
            <a:pathLst>
              <a:path w="4987812" h="4987812">
                <a:moveTo>
                  <a:pt x="0" y="0"/>
                </a:moveTo>
                <a:lnTo>
                  <a:pt x="4987812" y="0"/>
                </a:lnTo>
                <a:lnTo>
                  <a:pt x="4987812" y="4987812"/>
                </a:lnTo>
                <a:lnTo>
                  <a:pt x="0" y="4987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1008688" y="2995570"/>
            <a:ext cx="8671214" cy="478155"/>
          </a:xfrm>
          <a:prstGeom prst="rect">
            <a:avLst/>
          </a:prstGeom>
        </p:spPr>
        <p:txBody>
          <a:bodyPr lIns="0" tIns="0" rIns="0" bIns="0" rtlCol="0" anchor="t">
            <a:spAutoFit/>
          </a:bodyPr>
          <a:lstStyle/>
          <a:p>
            <a:pPr>
              <a:lnSpc>
                <a:spcPts val="3509"/>
              </a:lnSpc>
            </a:pPr>
            <a:r>
              <a:rPr lang="en-US" sz="3249">
                <a:solidFill>
                  <a:srgbClr val="C1FF72"/>
                </a:solidFill>
                <a:latin typeface="Arimo Bold"/>
              </a:rPr>
              <a:t>The Science Behind </a:t>
            </a:r>
            <a:r>
              <a:rPr lang="en-US" sz="3249">
                <a:solidFill>
                  <a:srgbClr val="00DCFF"/>
                </a:solidFill>
                <a:latin typeface="Arimo Bold"/>
              </a:rPr>
              <a:t>Health Harmony</a:t>
            </a:r>
          </a:p>
        </p:txBody>
      </p:sp>
      <p:sp>
        <p:nvSpPr>
          <p:cNvPr id="6" name="TextBox 6"/>
          <p:cNvSpPr txBox="1"/>
          <p:nvPr/>
        </p:nvSpPr>
        <p:spPr>
          <a:xfrm>
            <a:off x="1008688" y="3905250"/>
            <a:ext cx="9784941" cy="5353050"/>
          </a:xfrm>
          <a:prstGeom prst="rect">
            <a:avLst/>
          </a:prstGeom>
        </p:spPr>
        <p:txBody>
          <a:bodyPr lIns="0" tIns="0" rIns="0" bIns="0" rtlCol="0" anchor="t">
            <a:spAutoFit/>
          </a:bodyPr>
          <a:lstStyle/>
          <a:p>
            <a:pPr algn="just">
              <a:lnSpc>
                <a:spcPts val="2699"/>
              </a:lnSpc>
            </a:pPr>
            <a:r>
              <a:rPr lang="en-US" sz="2499">
                <a:solidFill>
                  <a:srgbClr val="F9D448"/>
                </a:solidFill>
                <a:latin typeface="Arimo Bold"/>
              </a:rPr>
              <a:t>User-Friendly Interface: </a:t>
            </a:r>
          </a:p>
          <a:p>
            <a:pPr algn="just">
              <a:lnSpc>
                <a:spcPts val="2699"/>
              </a:lnSpc>
            </a:pPr>
            <a:endParaRPr lang="en-US" sz="2499">
              <a:solidFill>
                <a:srgbClr val="F9D448"/>
              </a:solidFill>
              <a:latin typeface="Arimo Bold"/>
            </a:endParaRPr>
          </a:p>
          <a:p>
            <a:pPr algn="just">
              <a:lnSpc>
                <a:spcPts val="2699"/>
              </a:lnSpc>
            </a:pPr>
            <a:r>
              <a:rPr lang="en-US" sz="2499">
                <a:solidFill>
                  <a:srgbClr val="FFFFFF"/>
                </a:solidFill>
                <a:latin typeface="Arimo"/>
              </a:rPr>
              <a:t>To ensure ease of use, we are developing an interactive and </a:t>
            </a:r>
            <a:r>
              <a:rPr lang="en-US" sz="2499">
                <a:solidFill>
                  <a:srgbClr val="C1FF72"/>
                </a:solidFill>
                <a:latin typeface="Arimo Bold"/>
              </a:rPr>
              <a:t>user-friendly user interface (UI)</a:t>
            </a:r>
            <a:r>
              <a:rPr lang="en-US" sz="2499">
                <a:solidFill>
                  <a:srgbClr val="FFFFFF"/>
                </a:solidFill>
                <a:latin typeface="Arimo"/>
              </a:rPr>
              <a:t>. Users can easily engage with the app and access their medical vitals, presented in visual formats like charts and graphs.</a:t>
            </a:r>
          </a:p>
          <a:p>
            <a:pPr algn="just">
              <a:lnSpc>
                <a:spcPts val="2699"/>
              </a:lnSpc>
            </a:pPr>
            <a:endParaRPr lang="en-US" sz="2499">
              <a:solidFill>
                <a:srgbClr val="FFFFFF"/>
              </a:solidFill>
              <a:latin typeface="Arimo"/>
            </a:endParaRPr>
          </a:p>
          <a:p>
            <a:pPr algn="just">
              <a:lnSpc>
                <a:spcPts val="2699"/>
              </a:lnSpc>
            </a:pPr>
            <a:endParaRPr lang="en-US" sz="2499">
              <a:solidFill>
                <a:srgbClr val="FFFFFF"/>
              </a:solidFill>
              <a:latin typeface="Arimo"/>
            </a:endParaRPr>
          </a:p>
          <a:p>
            <a:pPr algn="just">
              <a:lnSpc>
                <a:spcPts val="2699"/>
              </a:lnSpc>
            </a:pPr>
            <a:endParaRPr lang="en-US" sz="2499">
              <a:solidFill>
                <a:srgbClr val="FFFFFF"/>
              </a:solidFill>
              <a:latin typeface="Arimo"/>
            </a:endParaRPr>
          </a:p>
          <a:p>
            <a:pPr algn="just">
              <a:lnSpc>
                <a:spcPts val="2699"/>
              </a:lnSpc>
            </a:pPr>
            <a:r>
              <a:rPr lang="en-US" sz="2499">
                <a:solidFill>
                  <a:srgbClr val="F9D448"/>
                </a:solidFill>
                <a:latin typeface="Arimo Bold"/>
              </a:rPr>
              <a:t>Immediate Response: </a:t>
            </a:r>
          </a:p>
          <a:p>
            <a:pPr algn="just">
              <a:lnSpc>
                <a:spcPts val="2699"/>
              </a:lnSpc>
            </a:pPr>
            <a:endParaRPr lang="en-US" sz="2499">
              <a:solidFill>
                <a:srgbClr val="F9D448"/>
              </a:solidFill>
              <a:latin typeface="Arimo Bold"/>
            </a:endParaRPr>
          </a:p>
          <a:p>
            <a:pPr algn="just">
              <a:lnSpc>
                <a:spcPts val="2699"/>
              </a:lnSpc>
            </a:pPr>
            <a:r>
              <a:rPr lang="en-US" sz="2499">
                <a:solidFill>
                  <a:srgbClr val="FFFFFF"/>
                </a:solidFill>
                <a:latin typeface="Arimo"/>
              </a:rPr>
              <a:t>In cases where significant irregularities in vital signs are detected, the app prompts the user to provide additional symptoms. This information is used to recommend personalized </a:t>
            </a:r>
            <a:r>
              <a:rPr lang="en-US" sz="2499">
                <a:solidFill>
                  <a:srgbClr val="FF5757"/>
                </a:solidFill>
                <a:latin typeface="Arimo Bold"/>
              </a:rPr>
              <a:t>emergency measures</a:t>
            </a:r>
            <a:r>
              <a:rPr lang="en-US" sz="2499">
                <a:solidFill>
                  <a:srgbClr val="FFFFFF"/>
                </a:solidFill>
                <a:latin typeface="Arimo"/>
              </a:rPr>
              <a:t> promptly.</a:t>
            </a:r>
          </a:p>
          <a:p>
            <a:pPr algn="just">
              <a:lnSpc>
                <a:spcPts val="2699"/>
              </a:lnSpc>
            </a:pPr>
            <a:endParaRPr lang="en-US" sz="2499">
              <a:solidFill>
                <a:srgbClr val="FFFFFF"/>
              </a:solidFill>
              <a:latin typeface="Arimo"/>
            </a:endParaRPr>
          </a:p>
        </p:txBody>
      </p:sp>
      <p:grpSp>
        <p:nvGrpSpPr>
          <p:cNvPr id="7" name="Group 7"/>
          <p:cNvGrpSpPr>
            <a:grpSpLocks noChangeAspect="1"/>
          </p:cNvGrpSpPr>
          <p:nvPr/>
        </p:nvGrpSpPr>
        <p:grpSpPr>
          <a:xfrm>
            <a:off x="12339749" y="3886200"/>
            <a:ext cx="4390416" cy="4390416"/>
            <a:chOff x="0" y="0"/>
            <a:chExt cx="3282950" cy="3282950"/>
          </a:xfrm>
        </p:grpSpPr>
        <p:sp>
          <p:nvSpPr>
            <p:cNvPr id="8" name="Freeform 8"/>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a:stretch>
            </a:blipFill>
          </p:spPr>
          <p:txBody>
            <a:bodyPr/>
            <a:lstStyle/>
            <a:p>
              <a:endParaRPr lang="en-IN"/>
            </a:p>
          </p:txBody>
        </p:sp>
      </p:grpSp>
      <p:sp>
        <p:nvSpPr>
          <p:cNvPr id="9" name="TextBox 9"/>
          <p:cNvSpPr txBox="1"/>
          <p:nvPr/>
        </p:nvSpPr>
        <p:spPr>
          <a:xfrm>
            <a:off x="12893978" y="8454812"/>
            <a:ext cx="3281958" cy="371476"/>
          </a:xfrm>
          <a:prstGeom prst="rect">
            <a:avLst/>
          </a:prstGeom>
        </p:spPr>
        <p:txBody>
          <a:bodyPr lIns="0" tIns="0" rIns="0" bIns="0" rtlCol="0" anchor="t">
            <a:spAutoFit/>
          </a:bodyPr>
          <a:lstStyle/>
          <a:p>
            <a:pPr algn="ctr">
              <a:lnSpc>
                <a:spcPts val="2700"/>
              </a:lnSpc>
              <a:spcBef>
                <a:spcPct val="0"/>
              </a:spcBef>
            </a:pPr>
            <a:r>
              <a:rPr lang="en-US" sz="2500">
                <a:solidFill>
                  <a:srgbClr val="C1FF72"/>
                </a:solidFill>
                <a:latin typeface="Arimo Bold"/>
              </a:rPr>
              <a:t>Representative Image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850198"/>
            <a:ext cx="4438839" cy="4438839"/>
          </a:xfrm>
          <a:custGeom>
            <a:avLst/>
            <a:gdLst/>
            <a:ahLst/>
            <a:cxnLst/>
            <a:rect l="l" t="t" r="r" b="b"/>
            <a:pathLst>
              <a:path w="4438839" h="4438839">
                <a:moveTo>
                  <a:pt x="0" y="0"/>
                </a:moveTo>
                <a:lnTo>
                  <a:pt x="4438839" y="0"/>
                </a:lnTo>
                <a:lnTo>
                  <a:pt x="4438839" y="4438839"/>
                </a:lnTo>
                <a:lnTo>
                  <a:pt x="0" y="4438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AutoShape 3"/>
          <p:cNvSpPr/>
          <p:nvPr/>
        </p:nvSpPr>
        <p:spPr>
          <a:xfrm>
            <a:off x="1042494" y="2211607"/>
            <a:ext cx="1199631" cy="0"/>
          </a:xfrm>
          <a:prstGeom prst="line">
            <a:avLst/>
          </a:prstGeom>
          <a:ln w="142875" cap="rnd">
            <a:solidFill>
              <a:srgbClr val="7CA655"/>
            </a:solidFill>
            <a:prstDash val="solid"/>
            <a:headEnd type="none" w="sm" len="sm"/>
            <a:tailEnd type="none" w="sm" len="sm"/>
          </a:ln>
        </p:spPr>
        <p:txBody>
          <a:bodyPr/>
          <a:lstStyle/>
          <a:p>
            <a:endParaRPr lang="en-IN"/>
          </a:p>
        </p:txBody>
      </p:sp>
      <p:grpSp>
        <p:nvGrpSpPr>
          <p:cNvPr id="4" name="Group 4"/>
          <p:cNvGrpSpPr>
            <a:grpSpLocks noChangeAspect="1"/>
          </p:cNvGrpSpPr>
          <p:nvPr/>
        </p:nvGrpSpPr>
        <p:grpSpPr>
          <a:xfrm>
            <a:off x="11435549" y="2587844"/>
            <a:ext cx="5378658" cy="5555078"/>
            <a:chOff x="0" y="0"/>
            <a:chExt cx="6350000" cy="6558280"/>
          </a:xfrm>
        </p:grpSpPr>
        <p:sp>
          <p:nvSpPr>
            <p:cNvPr id="5" name="Freeform 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r="-1679"/>
              </a:stretch>
            </a:blipFill>
          </p:spPr>
          <p:txBody>
            <a:bodyPr/>
            <a:lstStyle/>
            <a:p>
              <a:endParaRPr lang="en-IN"/>
            </a:p>
          </p:txBody>
        </p:sp>
        <p:sp>
          <p:nvSpPr>
            <p:cNvPr id="6" name="Freeform 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9D448"/>
            </a:solidFill>
          </p:spPr>
          <p:txBody>
            <a:bodyPr/>
            <a:lstStyle/>
            <a:p>
              <a:endParaRPr lang="en-IN"/>
            </a:p>
          </p:txBody>
        </p:sp>
      </p:grpSp>
      <p:sp>
        <p:nvSpPr>
          <p:cNvPr id="7" name="TextBox 7"/>
          <p:cNvSpPr txBox="1"/>
          <p:nvPr/>
        </p:nvSpPr>
        <p:spPr>
          <a:xfrm>
            <a:off x="1028700" y="1119378"/>
            <a:ext cx="2836935" cy="714375"/>
          </a:xfrm>
          <a:prstGeom prst="rect">
            <a:avLst/>
          </a:prstGeom>
        </p:spPr>
        <p:txBody>
          <a:bodyPr lIns="0" tIns="0" rIns="0" bIns="0" rtlCol="0" anchor="t">
            <a:spAutoFit/>
          </a:bodyPr>
          <a:lstStyle/>
          <a:p>
            <a:pPr algn="l">
              <a:lnSpc>
                <a:spcPts val="5400"/>
              </a:lnSpc>
            </a:pPr>
            <a:r>
              <a:rPr lang="en-US" sz="5000">
                <a:solidFill>
                  <a:srgbClr val="FFFFFF"/>
                </a:solidFill>
                <a:latin typeface="League Spartan"/>
              </a:rPr>
              <a:t>Novelty</a:t>
            </a:r>
          </a:p>
        </p:txBody>
      </p:sp>
      <p:sp>
        <p:nvSpPr>
          <p:cNvPr id="8" name="TextBox 8"/>
          <p:cNvSpPr txBox="1"/>
          <p:nvPr/>
        </p:nvSpPr>
        <p:spPr>
          <a:xfrm>
            <a:off x="1028700" y="2597369"/>
            <a:ext cx="9496042" cy="478155"/>
          </a:xfrm>
          <a:prstGeom prst="rect">
            <a:avLst/>
          </a:prstGeom>
        </p:spPr>
        <p:txBody>
          <a:bodyPr lIns="0" tIns="0" rIns="0" bIns="0" rtlCol="0" anchor="t">
            <a:spAutoFit/>
          </a:bodyPr>
          <a:lstStyle/>
          <a:p>
            <a:pPr>
              <a:lnSpc>
                <a:spcPts val="3509"/>
              </a:lnSpc>
            </a:pPr>
            <a:r>
              <a:rPr lang="en-US" sz="3249">
                <a:solidFill>
                  <a:srgbClr val="C1FF72"/>
                </a:solidFill>
                <a:latin typeface="Arimo Bold"/>
              </a:rPr>
              <a:t>Uniqueness and Innovation in </a:t>
            </a:r>
            <a:r>
              <a:rPr lang="en-US" sz="3249">
                <a:solidFill>
                  <a:srgbClr val="00DCFF"/>
                </a:solidFill>
                <a:latin typeface="Arimo Bold"/>
              </a:rPr>
              <a:t>Health Harmony</a:t>
            </a:r>
          </a:p>
        </p:txBody>
      </p:sp>
      <p:sp>
        <p:nvSpPr>
          <p:cNvPr id="9" name="TextBox 9"/>
          <p:cNvSpPr txBox="1"/>
          <p:nvPr/>
        </p:nvSpPr>
        <p:spPr>
          <a:xfrm>
            <a:off x="1042494" y="3553013"/>
            <a:ext cx="9652019" cy="4419600"/>
          </a:xfrm>
          <a:prstGeom prst="rect">
            <a:avLst/>
          </a:prstGeom>
        </p:spPr>
        <p:txBody>
          <a:bodyPr lIns="0" tIns="0" rIns="0" bIns="0" rtlCol="0" anchor="t">
            <a:spAutoFit/>
          </a:bodyPr>
          <a:lstStyle/>
          <a:p>
            <a:pPr marL="539749" lvl="1" indent="-269875" algn="just">
              <a:lnSpc>
                <a:spcPts val="2699"/>
              </a:lnSpc>
              <a:buFont typeface="Arial"/>
              <a:buChar char="•"/>
            </a:pPr>
            <a:r>
              <a:rPr lang="en-US" sz="2499">
                <a:solidFill>
                  <a:srgbClr val="FFFFFF"/>
                </a:solidFill>
                <a:latin typeface="Arimo"/>
              </a:rPr>
              <a:t>What sets </a:t>
            </a:r>
            <a:r>
              <a:rPr lang="en-US" sz="2499">
                <a:solidFill>
                  <a:srgbClr val="00DCFF"/>
                </a:solidFill>
                <a:latin typeface="Arimo"/>
              </a:rPr>
              <a:t>Health Harmony</a:t>
            </a:r>
            <a:r>
              <a:rPr lang="en-US" sz="2499">
                <a:solidFill>
                  <a:srgbClr val="FFFFFF"/>
                </a:solidFill>
                <a:latin typeface="Arimo"/>
              </a:rPr>
              <a:t> apart:</a:t>
            </a:r>
          </a:p>
          <a:p>
            <a:pPr algn="just">
              <a:lnSpc>
                <a:spcPts val="2699"/>
              </a:lnSpc>
            </a:pPr>
            <a:endParaRPr lang="en-US" sz="2499">
              <a:solidFill>
                <a:srgbClr val="FFFFFF"/>
              </a:solidFill>
              <a:latin typeface="Arimo"/>
            </a:endParaRPr>
          </a:p>
          <a:p>
            <a:pPr marL="1079499" lvl="2" indent="-359833" algn="just">
              <a:lnSpc>
                <a:spcPts val="3124"/>
              </a:lnSpc>
              <a:buFont typeface="Arial"/>
              <a:buChar char="⚬"/>
            </a:pPr>
            <a:r>
              <a:rPr lang="en-US" sz="2499">
                <a:solidFill>
                  <a:srgbClr val="F9D448"/>
                </a:solidFill>
                <a:latin typeface="Arimo"/>
              </a:rPr>
              <a:t>Real-time health monitoring</a:t>
            </a:r>
            <a:r>
              <a:rPr lang="en-US" sz="2499">
                <a:solidFill>
                  <a:srgbClr val="FFFFFF"/>
                </a:solidFill>
                <a:latin typeface="Arimo"/>
              </a:rPr>
              <a:t> and </a:t>
            </a:r>
            <a:r>
              <a:rPr lang="en-US" sz="2499">
                <a:solidFill>
                  <a:srgbClr val="FF5757"/>
                </a:solidFill>
                <a:latin typeface="Arimo"/>
              </a:rPr>
              <a:t>emergency </a:t>
            </a:r>
            <a:r>
              <a:rPr lang="en-US" sz="2499">
                <a:solidFill>
                  <a:srgbClr val="FFFFFF"/>
                </a:solidFill>
                <a:latin typeface="Arimo"/>
              </a:rPr>
              <a:t>response with the </a:t>
            </a:r>
            <a:r>
              <a:rPr lang="en-US" sz="2499">
                <a:solidFill>
                  <a:srgbClr val="F9D448"/>
                </a:solidFill>
                <a:latin typeface="Arimo"/>
              </a:rPr>
              <a:t>SOS feature</a:t>
            </a:r>
            <a:r>
              <a:rPr lang="en-US" sz="2499">
                <a:solidFill>
                  <a:srgbClr val="FFFFFF"/>
                </a:solidFill>
                <a:latin typeface="Arimo"/>
              </a:rPr>
              <a:t>.</a:t>
            </a:r>
          </a:p>
          <a:p>
            <a:pPr marL="1079499" lvl="2" indent="-359833" algn="just">
              <a:lnSpc>
                <a:spcPts val="3124"/>
              </a:lnSpc>
              <a:buFont typeface="Arial"/>
              <a:buChar char="⚬"/>
            </a:pPr>
            <a:r>
              <a:rPr lang="en-US" sz="2499">
                <a:solidFill>
                  <a:srgbClr val="FFFFFF"/>
                </a:solidFill>
                <a:latin typeface="Arimo"/>
              </a:rPr>
              <a:t>Personalized health recommendations.</a:t>
            </a:r>
          </a:p>
          <a:p>
            <a:pPr marL="1079499" lvl="2" indent="-359833" algn="just">
              <a:lnSpc>
                <a:spcPts val="3124"/>
              </a:lnSpc>
              <a:buFont typeface="Arial"/>
              <a:buChar char="⚬"/>
            </a:pPr>
            <a:r>
              <a:rPr lang="en-US" sz="2499">
                <a:solidFill>
                  <a:srgbClr val="F9D448"/>
                </a:solidFill>
                <a:latin typeface="Arimo"/>
              </a:rPr>
              <a:t>Easy access</a:t>
            </a:r>
            <a:r>
              <a:rPr lang="en-US" sz="2499">
                <a:solidFill>
                  <a:srgbClr val="FFFFFF"/>
                </a:solidFill>
                <a:latin typeface="Arimo"/>
              </a:rPr>
              <a:t> to recommended medicines and physicians with the incorporation of the Google Maps feature.</a:t>
            </a:r>
          </a:p>
          <a:p>
            <a:pPr marL="1079499" lvl="2" indent="-359833" algn="just">
              <a:lnSpc>
                <a:spcPts val="3124"/>
              </a:lnSpc>
              <a:buFont typeface="Arial"/>
              <a:buChar char="⚬"/>
            </a:pPr>
            <a:r>
              <a:rPr lang="en-US" sz="2499">
                <a:solidFill>
                  <a:srgbClr val="FFFFFF"/>
                </a:solidFill>
                <a:latin typeface="Arimo"/>
              </a:rPr>
              <a:t>Integration of Ayurvedic wisdom into modern health management.</a:t>
            </a:r>
          </a:p>
          <a:p>
            <a:pPr algn="just">
              <a:lnSpc>
                <a:spcPts val="2699"/>
              </a:lnSpc>
            </a:pPr>
            <a:endParaRPr lang="en-US" sz="2499">
              <a:solidFill>
                <a:srgbClr val="FFFFFF"/>
              </a:solidFill>
              <a:latin typeface="Arimo"/>
            </a:endParaRPr>
          </a:p>
          <a:p>
            <a:pPr marL="539749" lvl="1" indent="-269875" algn="just">
              <a:lnSpc>
                <a:spcPts val="2699"/>
              </a:lnSpc>
              <a:buFont typeface="Arial"/>
              <a:buChar char="•"/>
            </a:pPr>
            <a:r>
              <a:rPr lang="en-US" sz="2499">
                <a:solidFill>
                  <a:srgbClr val="FFFFFF"/>
                </a:solidFill>
                <a:latin typeface="Arimo"/>
              </a:rPr>
              <a:t>Bridging the gap in existing healthcare solutions.</a:t>
            </a:r>
          </a:p>
          <a:p>
            <a:pPr algn="just">
              <a:lnSpc>
                <a:spcPts val="2699"/>
              </a:lnSpc>
            </a:pPr>
            <a:endParaRPr lang="en-US" sz="2499">
              <a:solidFill>
                <a:srgbClr val="FFFFFF"/>
              </a:solidFill>
              <a:latin typeface="Arimo"/>
            </a:endParaRPr>
          </a:p>
        </p:txBody>
      </p:sp>
      <p:sp>
        <p:nvSpPr>
          <p:cNvPr id="10" name="TextBox 10"/>
          <p:cNvSpPr txBox="1"/>
          <p:nvPr/>
        </p:nvSpPr>
        <p:spPr>
          <a:xfrm>
            <a:off x="12483900" y="8408401"/>
            <a:ext cx="3281958" cy="371476"/>
          </a:xfrm>
          <a:prstGeom prst="rect">
            <a:avLst/>
          </a:prstGeom>
        </p:spPr>
        <p:txBody>
          <a:bodyPr lIns="0" tIns="0" rIns="0" bIns="0" rtlCol="0" anchor="t">
            <a:spAutoFit/>
          </a:bodyPr>
          <a:lstStyle/>
          <a:p>
            <a:pPr algn="ctr">
              <a:lnSpc>
                <a:spcPts val="2700"/>
              </a:lnSpc>
              <a:spcBef>
                <a:spcPct val="0"/>
              </a:spcBef>
            </a:pPr>
            <a:r>
              <a:rPr lang="en-US" sz="2500">
                <a:solidFill>
                  <a:srgbClr val="C1FF72"/>
                </a:solidFill>
                <a:latin typeface="Arimo Bold"/>
              </a:rPr>
              <a:t>Representative Image</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883</Words>
  <Application>Microsoft Office PowerPoint</Application>
  <PresentationFormat>Custom</PresentationFormat>
  <Paragraphs>196</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League Spartan</vt:lpstr>
      <vt:lpstr>Arimo Semi-Bold</vt:lpstr>
      <vt:lpstr>Libre Franklin</vt:lpstr>
      <vt:lpstr>Libre Franklin Bold</vt:lpstr>
      <vt:lpstr>Arimo Bold</vt: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Idea-Presentation-Format-SIH2023-College.pptx</dc:title>
  <cp:lastModifiedBy>Ramanuj Bhattacharyya</cp:lastModifiedBy>
  <cp:revision>5</cp:revision>
  <dcterms:created xsi:type="dcterms:W3CDTF">2006-08-16T00:00:00Z</dcterms:created>
  <dcterms:modified xsi:type="dcterms:W3CDTF">2023-09-10T07:54:04Z</dcterms:modified>
  <dc:identifier>DAFt3wKux7s</dc:identifier>
</cp:coreProperties>
</file>